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4"/>
    <p:sldMasterId id="2147483888" r:id="rId5"/>
    <p:sldMasterId id="2147483900" r:id="rId6"/>
    <p:sldMasterId id="2147483912" r:id="rId7"/>
  </p:sldMasterIdLst>
  <p:notesMasterIdLst>
    <p:notesMasterId r:id="rId40"/>
  </p:notesMasterIdLst>
  <p:sldIdLst>
    <p:sldId id="256" r:id="rId8"/>
    <p:sldId id="277" r:id="rId9"/>
    <p:sldId id="267" r:id="rId10"/>
    <p:sldId id="278" r:id="rId11"/>
    <p:sldId id="283" r:id="rId12"/>
    <p:sldId id="284" r:id="rId13"/>
    <p:sldId id="285" r:id="rId14"/>
    <p:sldId id="259" r:id="rId15"/>
    <p:sldId id="287" r:id="rId16"/>
    <p:sldId id="293" r:id="rId17"/>
    <p:sldId id="294" r:id="rId18"/>
    <p:sldId id="295" r:id="rId19"/>
    <p:sldId id="296" r:id="rId20"/>
    <p:sldId id="288" r:id="rId21"/>
    <p:sldId id="290" r:id="rId22"/>
    <p:sldId id="298" r:id="rId23"/>
    <p:sldId id="289" r:id="rId24"/>
    <p:sldId id="291" r:id="rId25"/>
    <p:sldId id="297" r:id="rId26"/>
    <p:sldId id="292" r:id="rId27"/>
    <p:sldId id="299" r:id="rId28"/>
    <p:sldId id="300" r:id="rId29"/>
    <p:sldId id="301" r:id="rId30"/>
    <p:sldId id="302" r:id="rId31"/>
    <p:sldId id="303" r:id="rId32"/>
    <p:sldId id="304" r:id="rId33"/>
    <p:sldId id="305" r:id="rId34"/>
    <p:sldId id="307" r:id="rId35"/>
    <p:sldId id="309" r:id="rId36"/>
    <p:sldId id="311" r:id="rId37"/>
    <p:sldId id="312" r:id="rId38"/>
    <p:sldId id="31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05CDB963-8A90-4731-BD28-2E30D3FF484D}">
          <p14:sldIdLst>
            <p14:sldId id="256"/>
            <p14:sldId id="277"/>
            <p14:sldId id="267"/>
            <p14:sldId id="278"/>
            <p14:sldId id="283"/>
            <p14:sldId id="284"/>
            <p14:sldId id="285"/>
          </p14:sldIdLst>
        </p14:section>
        <p14:section name="Group Member 1" id="{67C82EDF-45E1-4F40-99E4-61CBD9D71B6D}">
          <p14:sldIdLst>
            <p14:sldId id="259"/>
            <p14:sldId id="287"/>
            <p14:sldId id="293"/>
            <p14:sldId id="294"/>
            <p14:sldId id="295"/>
            <p14:sldId id="296"/>
            <p14:sldId id="288"/>
            <p14:sldId id="290"/>
            <p14:sldId id="298"/>
            <p14:sldId id="289"/>
            <p14:sldId id="291"/>
            <p14:sldId id="297"/>
            <p14:sldId id="292"/>
            <p14:sldId id="299"/>
            <p14:sldId id="300"/>
            <p14:sldId id="301"/>
            <p14:sldId id="302"/>
            <p14:sldId id="303"/>
            <p14:sldId id="304"/>
            <p14:sldId id="305"/>
            <p14:sldId id="307"/>
            <p14:sldId id="309"/>
            <p14:sldId id="311"/>
            <p14:sldId id="312"/>
            <p14:sldId id="31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D5E5CD-4662-9CB5-7243-C4D3C4BE202E}" v="1487" dt="2024-08-07T13:53:20.186"/>
    <p1510:client id="{EE571A55-53A0-DED7-1C79-CC14F1668DB8}" v="471" dt="2024-08-07T15:41:25.3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70247" autoAdjust="0"/>
  </p:normalViewPr>
  <p:slideViewPr>
    <p:cSldViewPr snapToGrid="0">
      <p:cViewPr varScale="1">
        <p:scale>
          <a:sx n="85" d="100"/>
          <a:sy n="85" d="100"/>
        </p:scale>
        <p:origin x="1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991DB-DEE8-4174-9435-9D9F721C6C6A}" type="datetimeFigureOut">
              <a:rPr lang="en-US"/>
              <a:t>8/7/2024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66ED7-631A-46AF-B451-227D0A8685A0}" type="slidenum">
              <a:rPr lang="en-US"/>
              <a:t>‹#›</a:t>
            </a:fld>
            <a:endParaRPr lang="en-US"/>
          </a:p>
        </p:txBody>
      </p:sp>
    </p:spTree>
    <p:extLst>
      <p:ext uri="{BB962C8B-B14F-4D97-AF65-F5344CB8AC3E}">
        <p14:creationId xmlns:p14="http://schemas.microsoft.com/office/powerpoint/2010/main" val="402598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designed this template</a:t>
            </a:r>
            <a:r>
              <a:rPr lang="en-US" baseline="0" dirty="0">
                <a:cs typeface="Calibri"/>
              </a:rPr>
              <a:t> so that each member of the project team has a set of slides with its own theme where he/she can present their research. Members, here’s how you add a new slide to just your set: </a:t>
            </a:r>
          </a:p>
          <a:p>
            <a:br>
              <a:rPr lang="en-US" baseline="0" dirty="0">
                <a:cs typeface="Calibri"/>
              </a:rPr>
            </a:br>
            <a:endParaRPr lang="en-US" baseline="0" dirty="0">
              <a:cs typeface="Calibri"/>
            </a:endParaRPr>
          </a:p>
          <a:p>
            <a:pPr marL="0" indent="0">
              <a:buFont typeface="Arial" panose="020B0604020202020204" pitchFamily="34" charset="0"/>
              <a:buNone/>
            </a:pPr>
            <a:r>
              <a:rPr lang="en-US" dirty="0">
                <a:cs typeface="Calibri"/>
              </a:rPr>
              <a:t>Mark where you want to add the slide:</a:t>
            </a:r>
            <a:r>
              <a:rPr lang="en-US" baseline="0" dirty="0">
                <a:cs typeface="Calibri"/>
              </a:rPr>
              <a:t> Select </a:t>
            </a:r>
            <a:r>
              <a:rPr lang="en-US" dirty="0">
                <a:cs typeface="Calibri"/>
              </a:rPr>
              <a:t>an </a:t>
            </a:r>
            <a:r>
              <a:rPr lang="en-US" baseline="0" dirty="0">
                <a:cs typeface="Calibri"/>
              </a:rPr>
              <a:t>existing one in the Thumbnails pane, c</a:t>
            </a:r>
            <a:r>
              <a:rPr lang="en-US" dirty="0"/>
              <a:t>lick the New Slide button,</a:t>
            </a:r>
            <a:r>
              <a:rPr lang="en-US" baseline="0" dirty="0"/>
              <a:t> then </a:t>
            </a:r>
            <a:r>
              <a:rPr lang="en-US" dirty="0"/>
              <a:t>choose a layout.</a:t>
            </a:r>
            <a:r>
              <a:rPr lang="en-US" baseline="0" dirty="0"/>
              <a:t> </a:t>
            </a:r>
          </a:p>
          <a:p>
            <a:pPr marL="0" indent="0">
              <a:buFont typeface="Arial" panose="020B0604020202020204" pitchFamily="34" charset="0"/>
              <a:buNone/>
            </a:pPr>
            <a:br>
              <a:rPr lang="en-US" baseline="0" dirty="0">
                <a:cs typeface="Calibri"/>
              </a:rPr>
            </a:br>
            <a:endParaRPr lang="en-US" baseline="0" dirty="0">
              <a:cs typeface="Calibri"/>
            </a:endParaRPr>
          </a:p>
          <a:p>
            <a:pPr marL="0" indent="0">
              <a:buFont typeface="Arial" panose="020B0604020202020204" pitchFamily="34" charset="0"/>
              <a:buNone/>
            </a:pPr>
            <a:r>
              <a:rPr lang="en-US" baseline="0" dirty="0"/>
              <a:t>The new slide gets the same theme as the previous one you selected. </a:t>
            </a:r>
          </a:p>
          <a:p>
            <a:pPr marL="0" indent="0">
              <a:buFont typeface="Arial" panose="020B0604020202020204" pitchFamily="34" charset="0"/>
              <a:buNone/>
            </a:pPr>
            <a:br>
              <a:rPr lang="en-US" b="1" baseline="0" dirty="0">
                <a:cs typeface="Calibri"/>
              </a:rPr>
            </a:br>
            <a:endParaRPr lang="en-US" b="1" baseline="0" dirty="0">
              <a:cs typeface="Calibri"/>
            </a:endParaRPr>
          </a:p>
          <a:p>
            <a:pPr marL="0" indent="0">
              <a:buFont typeface="Arial" panose="020B0604020202020204" pitchFamily="34" charset="0"/>
              <a:buNone/>
            </a:pPr>
            <a:r>
              <a:rPr lang="en-US" b="1" baseline="0" dirty="0"/>
              <a:t>Careful! </a:t>
            </a:r>
            <a:r>
              <a:rPr lang="en-US" baseline="0" dirty="0"/>
              <a:t>Don’t annoy your fellow presenters by accidentally changing their themes. That can happen if you choose a theme Variant from the Design tab, which changes all of the slides in your presentation to that look</a:t>
            </a:r>
            <a:r>
              <a:rPr lang="en-US" baseline="0"/>
              <a:t>. </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a:t>
            </a:fld>
            <a:endParaRPr lang="en-US"/>
          </a:p>
        </p:txBody>
      </p:sp>
    </p:spTree>
    <p:extLst>
      <p:ext uri="{BB962C8B-B14F-4D97-AF65-F5344CB8AC3E}">
        <p14:creationId xmlns:p14="http://schemas.microsoft.com/office/powerpoint/2010/main" val="235738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a:t>
            </a:fld>
            <a:endParaRPr lang="en-US"/>
          </a:p>
        </p:txBody>
      </p:sp>
    </p:spTree>
    <p:extLst>
      <p:ext uri="{BB962C8B-B14F-4D97-AF65-F5344CB8AC3E}">
        <p14:creationId xmlns:p14="http://schemas.microsoft.com/office/powerpoint/2010/main" val="271619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a:t>
            </a:fld>
            <a:endParaRPr lang="en-US"/>
          </a:p>
        </p:txBody>
      </p:sp>
    </p:spTree>
    <p:extLst>
      <p:ext uri="{BB962C8B-B14F-4D97-AF65-F5344CB8AC3E}">
        <p14:creationId xmlns:p14="http://schemas.microsoft.com/office/powerpoint/2010/main" val="180728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a:t>
            </a:fld>
            <a:endParaRPr lang="en-US"/>
          </a:p>
        </p:txBody>
      </p:sp>
    </p:spTree>
    <p:extLst>
      <p:ext uri="{BB962C8B-B14F-4D97-AF65-F5344CB8AC3E}">
        <p14:creationId xmlns:p14="http://schemas.microsoft.com/office/powerpoint/2010/main" val="313758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9</a:t>
            </a:fld>
            <a:endParaRPr lang="en-US"/>
          </a:p>
        </p:txBody>
      </p:sp>
    </p:spTree>
    <p:extLst>
      <p:ext uri="{BB962C8B-B14F-4D97-AF65-F5344CB8AC3E}">
        <p14:creationId xmlns:p14="http://schemas.microsoft.com/office/powerpoint/2010/main" val="3274820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8/7/2024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859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8197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721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8/7/2024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361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278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11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2336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8/7/2024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5823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1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8/7/2024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637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19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9771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8/7/2024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501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9123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953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8/7/2024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1722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898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3805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808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8/7/2024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864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049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8/7/2024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647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0767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3376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8/7/2024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42755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3804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694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8/7/2024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268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1730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2586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7719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8/7/2024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264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103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3720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8/7/2024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528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467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8/7/2024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62349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0404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859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8/7/2024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6153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290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8/7/2024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204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510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smtClean="0"/>
              <a:pPr/>
              <a:t>8/7/2024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5648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8/7/2024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9411188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8/7/2024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734685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8/7/2024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8446824"/>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8/7/2024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151649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isolution.pro/pt/t/tensorflow/tensorflow-multi-layer-perceptron-learning/tensorflow-multi-layer-perceptron-learnin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rubberd91.deviantart.com/art/Light-blue-metal-290031112" TargetMode="External"/><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600">
                <a:solidFill>
                  <a:srgbClr val="46B1E1"/>
                </a:solidFill>
                <a:latin typeface="Times New Roman"/>
                <a:cs typeface="Times New Roman"/>
              </a:rPr>
              <a:t>CLASSIFICATION OF BRAIN MRI IMAGE USING CNN</a:t>
            </a:r>
            <a:endParaRPr lang="en-US"/>
          </a:p>
        </p:txBody>
      </p:sp>
      <p:sp>
        <p:nvSpPr>
          <p:cNvPr id="3" name="Subtitle 2"/>
          <p:cNvSpPr>
            <a:spLocks noGrp="1"/>
          </p:cNvSpPr>
          <p:nvPr>
            <p:ph type="subTitle" idx="1"/>
          </p:nvPr>
        </p:nvSpPr>
        <p:spPr>
          <a:xfrm>
            <a:off x="667512" y="3855955"/>
            <a:ext cx="10180701" cy="2738788"/>
          </a:xfrm>
        </p:spPr>
        <p:txBody>
          <a:bodyPr vert="horz" lIns="91440" tIns="45720" rIns="91440" bIns="45720" rtlCol="0" anchor="t">
            <a:normAutofit/>
          </a:bodyPr>
          <a:lstStyle/>
          <a:p>
            <a:pPr algn="ctr"/>
            <a:r>
              <a:rPr lang="en-US" sz="1600" b="1">
                <a:solidFill>
                  <a:schemeClr val="tx1"/>
                </a:solidFill>
                <a:latin typeface="Times New Roman"/>
                <a:cs typeface="Times New Roman"/>
              </a:rPr>
              <a:t>Submitted By</a:t>
            </a:r>
            <a:endParaRPr lang="en-US" b="1">
              <a:solidFill>
                <a:schemeClr val="tx1"/>
              </a:solidFill>
            </a:endParaRPr>
          </a:p>
          <a:p>
            <a:pPr algn="ctr"/>
            <a:r>
              <a:rPr lang="en-US" sz="2400">
                <a:solidFill>
                  <a:schemeClr val="tx1"/>
                </a:solidFill>
                <a:cs typeface="Calibri Light"/>
              </a:rPr>
              <a:t>Shiva Hemanth D (1NC21CI017)</a:t>
            </a:r>
          </a:p>
          <a:p>
            <a:pPr algn="ctr"/>
            <a:r>
              <a:rPr lang="en-US" sz="2400">
                <a:solidFill>
                  <a:schemeClr val="tx1"/>
                </a:solidFill>
                <a:cs typeface="Calibri Light"/>
              </a:rPr>
              <a:t>Harshavardhan J (1NC21CI023)</a:t>
            </a:r>
          </a:p>
          <a:p>
            <a:pPr algn="ctr"/>
            <a:r>
              <a:rPr lang="en-US" sz="1600" b="1">
                <a:solidFill>
                  <a:schemeClr val="tx1"/>
                </a:solidFill>
                <a:latin typeface="Times New Roman"/>
                <a:cs typeface="Times New Roman"/>
              </a:rPr>
              <a:t>Under the guidance of</a:t>
            </a:r>
            <a:endParaRPr lang="en-US">
              <a:solidFill>
                <a:schemeClr val="tx1"/>
              </a:solidFill>
              <a:cs typeface="Calibri Light"/>
            </a:endParaRPr>
          </a:p>
          <a:p>
            <a:pPr algn="ctr"/>
            <a:r>
              <a:rPr lang="en-US" sz="1600">
                <a:solidFill>
                  <a:schemeClr val="tx1"/>
                </a:solidFill>
                <a:latin typeface="Times New Roman"/>
                <a:cs typeface="Times New Roman"/>
              </a:rPr>
              <a:t>Dr. Rajani K C</a:t>
            </a:r>
            <a:endParaRPr lang="en-US">
              <a:solidFill>
                <a:schemeClr val="tx1"/>
              </a:solidFill>
              <a:cs typeface="Calibri Light"/>
            </a:endParaRPr>
          </a:p>
          <a:p>
            <a:pPr algn="ctr"/>
            <a:r>
              <a:rPr lang="en-US" sz="1200" b="1">
                <a:solidFill>
                  <a:schemeClr val="tx1"/>
                </a:solidFill>
                <a:latin typeface="Times New Roman"/>
                <a:cs typeface="Times New Roman"/>
              </a:rPr>
              <a:t>DEPARTMENT OF ARTIFICIAL INTELLIGENCE &amp; MACHINE LEARNING</a:t>
            </a:r>
            <a:endParaRPr lang="en-US">
              <a:solidFill>
                <a:schemeClr val="tx1"/>
              </a:solidFill>
            </a:endParaRPr>
          </a:p>
          <a:p>
            <a:pPr algn="ctr"/>
            <a:endParaRPr lang="en-US" dirty="0">
              <a:cs typeface="Calibri Light"/>
            </a:endParaRPr>
          </a:p>
        </p:txBody>
      </p:sp>
      <p:sp>
        <p:nvSpPr>
          <p:cNvPr id="4" name="TextBox 3">
            <a:extLst>
              <a:ext uri="{FF2B5EF4-FFF2-40B4-BE49-F238E27FC236}">
                <a16:creationId xmlns:a16="http://schemas.microsoft.com/office/drawing/2014/main" id="{95D68ADE-C99A-B6B7-4845-DBB4A62D3DF3}"/>
              </a:ext>
            </a:extLst>
          </p:cNvPr>
          <p:cNvSpPr txBox="1"/>
          <p:nvPr/>
        </p:nvSpPr>
        <p:spPr>
          <a:xfrm>
            <a:off x="663743" y="1536032"/>
            <a:ext cx="1091464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latin typeface="Times New Roman"/>
                <a:cs typeface="Times New Roman"/>
              </a:rPr>
              <a:t>CLASSIFICATION OF BRAIN MRI IMAGE USING CNN</a:t>
            </a:r>
            <a:endParaRPr lang="en-US" sz="5400">
              <a:cs typeface="Calibri Light"/>
            </a:endParaRPr>
          </a:p>
        </p:txBody>
      </p:sp>
    </p:spTree>
    <p:extLst>
      <p:ext uri="{BB962C8B-B14F-4D97-AF65-F5344CB8AC3E}">
        <p14:creationId xmlns:p14="http://schemas.microsoft.com/office/powerpoint/2010/main" val="34188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EE0CBE-B165-348D-8BA5-AD6E3F0DD96D}"/>
              </a:ext>
            </a:extLst>
          </p:cNvPr>
          <p:cNvSpPr txBox="1"/>
          <p:nvPr/>
        </p:nvSpPr>
        <p:spPr>
          <a:xfrm>
            <a:off x="651028" y="905089"/>
            <a:ext cx="1062288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latin typeface="Times New Roman"/>
                <a:cs typeface="Times New Roman"/>
              </a:rPr>
              <a:t>Data Preparation: The first steps involve importing libraries and modules, loading data, and splitting the data into training, testing, and validation sets.</a:t>
            </a:r>
          </a:p>
          <a:p>
            <a:pPr marL="457200" indent="-457200">
              <a:buFont typeface="Arial"/>
              <a:buChar char="•"/>
            </a:pPr>
            <a:r>
              <a:rPr lang="en-US" sz="2800">
                <a:latin typeface="Times New Roman"/>
                <a:cs typeface="Times New Roman"/>
              </a:rPr>
              <a:t>Model Training: The workflow then proceeds to train different models, including a Multilayer Perceptron (MLP) model, an Alex Net model, and an InceptionV3 model, on the prepared data.</a:t>
            </a:r>
          </a:p>
          <a:p>
            <a:pPr marL="457200" indent="-457200">
              <a:buFont typeface="Arial"/>
              <a:buChar char="•"/>
            </a:pPr>
            <a:r>
              <a:rPr lang="en-US" sz="2800">
                <a:latin typeface="Times New Roman"/>
                <a:cs typeface="Times New Roman"/>
              </a:rPr>
              <a:t>Model Evaluation and Visualization: Each model is then evaluated, which involves assessing its performance and potentially visualizing the results to gain insights into its strengths and weaknesses.</a:t>
            </a:r>
          </a:p>
          <a:p>
            <a:pPr marL="457200" indent="-457200">
              <a:buFont typeface="Arial"/>
              <a:buChar char="•"/>
            </a:pPr>
            <a:r>
              <a:rPr lang="en-US" sz="2800">
                <a:latin typeface="Times New Roman"/>
                <a:cs typeface="Times New Roman"/>
              </a:rPr>
              <a:t>Report Generation: Finally, a report is generated that summarizes the performance of all the trained models, allowing for comparisons and informed  decision-making.</a:t>
            </a:r>
          </a:p>
        </p:txBody>
      </p:sp>
    </p:spTree>
    <p:extLst>
      <p:ext uri="{BB962C8B-B14F-4D97-AF65-F5344CB8AC3E}">
        <p14:creationId xmlns:p14="http://schemas.microsoft.com/office/powerpoint/2010/main" val="41619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AC9AC3-50C0-DED2-8CD0-2072E52725B9}"/>
              </a:ext>
            </a:extLst>
          </p:cNvPr>
          <p:cNvSpPr txBox="1"/>
          <p:nvPr/>
        </p:nvSpPr>
        <p:spPr>
          <a:xfrm>
            <a:off x="1937653" y="2207654"/>
            <a:ext cx="81635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solidFill>
                  <a:schemeClr val="accent3"/>
                </a:solidFill>
                <a:latin typeface="Times New Roman"/>
                <a:cs typeface="Calibri Light"/>
              </a:rPr>
              <a:t>Implementation</a:t>
            </a:r>
          </a:p>
        </p:txBody>
      </p:sp>
    </p:spTree>
    <p:extLst>
      <p:ext uri="{BB962C8B-B14F-4D97-AF65-F5344CB8AC3E}">
        <p14:creationId xmlns:p14="http://schemas.microsoft.com/office/powerpoint/2010/main" val="15848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2DC5-1716-D24B-0040-136E6FDB7461}"/>
              </a:ext>
            </a:extLst>
          </p:cNvPr>
          <p:cNvSpPr>
            <a:spLocks noGrp="1"/>
          </p:cNvSpPr>
          <p:nvPr>
            <p:ph type="title"/>
          </p:nvPr>
        </p:nvSpPr>
        <p:spPr>
          <a:xfrm>
            <a:off x="667250" y="499533"/>
            <a:ext cx="10772775" cy="1367435"/>
          </a:xfrm>
        </p:spPr>
        <p:txBody>
          <a:bodyPr/>
          <a:lstStyle/>
          <a:p>
            <a:r>
              <a:rPr lang="en-US">
                <a:solidFill>
                  <a:srgbClr val="00B0F0"/>
                </a:solidFill>
                <a:latin typeface="Times New Roman"/>
                <a:cs typeface="Calibri Light"/>
              </a:rPr>
              <a:t>Data Preprossing</a:t>
            </a:r>
            <a:endParaRPr lang="en-US">
              <a:solidFill>
                <a:srgbClr val="00B0F0"/>
              </a:solidFill>
              <a:latin typeface="Times New Roman"/>
            </a:endParaRPr>
          </a:p>
        </p:txBody>
      </p:sp>
      <p:pic>
        <p:nvPicPr>
          <p:cNvPr id="4" name="Content Placeholder 3" descr="A screen shot of a computer code&#10;&#10;Description automatically generated">
            <a:extLst>
              <a:ext uri="{FF2B5EF4-FFF2-40B4-BE49-F238E27FC236}">
                <a16:creationId xmlns:a16="http://schemas.microsoft.com/office/drawing/2014/main" id="{77F6E108-B5FD-85AD-D199-6D66DD0BA30B}"/>
              </a:ext>
            </a:extLst>
          </p:cNvPr>
          <p:cNvPicPr>
            <a:picLocks noGrp="1" noChangeAspect="1"/>
          </p:cNvPicPr>
          <p:nvPr>
            <p:ph idx="1"/>
          </p:nvPr>
        </p:nvPicPr>
        <p:blipFill>
          <a:blip r:embed="rId2"/>
          <a:stretch>
            <a:fillRect/>
          </a:stretch>
        </p:blipFill>
        <p:spPr>
          <a:xfrm>
            <a:off x="1030333" y="1862790"/>
            <a:ext cx="9946105" cy="4515150"/>
          </a:xfrm>
        </p:spPr>
      </p:pic>
    </p:spTree>
    <p:extLst>
      <p:ext uri="{BB962C8B-B14F-4D97-AF65-F5344CB8AC3E}">
        <p14:creationId xmlns:p14="http://schemas.microsoft.com/office/powerpoint/2010/main" val="78581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CF08E-18F3-B110-ABF6-54B35DE434E3}"/>
              </a:ext>
            </a:extLst>
          </p:cNvPr>
          <p:cNvSpPr>
            <a:spLocks noGrp="1"/>
          </p:cNvSpPr>
          <p:nvPr>
            <p:ph idx="1"/>
          </p:nvPr>
        </p:nvSpPr>
        <p:spPr>
          <a:xfrm>
            <a:off x="676656" y="659964"/>
            <a:ext cx="10753725" cy="5117901"/>
          </a:xfrm>
        </p:spPr>
        <p:txBody>
          <a:bodyPr vert="horz" lIns="91440" tIns="45720" rIns="91440" bIns="45720" rtlCol="0" anchor="t">
            <a:noAutofit/>
          </a:bodyPr>
          <a:lstStyle/>
          <a:p>
            <a:r>
              <a:rPr lang="en-US" sz="2800" b="1">
                <a:solidFill>
                  <a:srgbClr val="1F1F1F"/>
                </a:solidFill>
                <a:latin typeface="Times New Roman"/>
                <a:ea typeface="+mn-lt"/>
                <a:cs typeface="+mn-lt"/>
              </a:rPr>
              <a:t>Function Definition:</a:t>
            </a:r>
            <a:r>
              <a:rPr lang="en-US" sz="2800">
                <a:solidFill>
                  <a:srgbClr val="1F1F1F"/>
                </a:solidFill>
                <a:latin typeface="Times New Roman"/>
                <a:ea typeface="+mn-lt"/>
                <a:cs typeface="+mn-lt"/>
              </a:rPr>
              <a:t> Creates a function to convert a MATLAB file to a Python dictionary.</a:t>
            </a:r>
            <a:endParaRPr lang="en-US" sz="2800">
              <a:latin typeface="Times New Roman"/>
              <a:ea typeface="+mn-lt"/>
              <a:cs typeface="+mn-lt"/>
            </a:endParaRPr>
          </a:p>
          <a:p>
            <a:r>
              <a:rPr lang="en-US" sz="2800" b="1">
                <a:solidFill>
                  <a:srgbClr val="1F1F1F"/>
                </a:solidFill>
                <a:latin typeface="Times New Roman"/>
                <a:ea typeface="+mn-lt"/>
                <a:cs typeface="+mn-lt"/>
              </a:rPr>
              <a:t>Tumor Class Mapping:</a:t>
            </a:r>
            <a:r>
              <a:rPr lang="en-US" sz="2800">
                <a:solidFill>
                  <a:srgbClr val="1F1F1F"/>
                </a:solidFill>
                <a:latin typeface="Times New Roman"/>
                <a:ea typeface="+mn-lt"/>
                <a:cs typeface="+mn-lt"/>
              </a:rPr>
              <a:t> Defines a mapping between numerical tumor labels and their corresponding names.</a:t>
            </a:r>
            <a:endParaRPr lang="en-US" sz="2800">
              <a:latin typeface="Times New Roman"/>
              <a:cs typeface="Calibri Light"/>
            </a:endParaRPr>
          </a:p>
          <a:p>
            <a:r>
              <a:rPr lang="en-US" sz="2800" b="1">
                <a:solidFill>
                  <a:srgbClr val="1F1F1F"/>
                </a:solidFill>
                <a:latin typeface="Times New Roman"/>
                <a:ea typeface="+mn-lt"/>
                <a:cs typeface="+mn-lt"/>
              </a:rPr>
              <a:t>Data Dictionary Initialization:</a:t>
            </a:r>
            <a:r>
              <a:rPr lang="en-US" sz="2800">
                <a:solidFill>
                  <a:srgbClr val="1F1F1F"/>
                </a:solidFill>
                <a:latin typeface="Times New Roman"/>
                <a:ea typeface="+mn-lt"/>
                <a:cs typeface="+mn-lt"/>
              </a:rPr>
              <a:t> Creates an empty dictionary to store extracted data.</a:t>
            </a:r>
            <a:endParaRPr lang="en-US" sz="2800">
              <a:latin typeface="Times New Roman"/>
              <a:cs typeface="Calibri Light"/>
            </a:endParaRPr>
          </a:p>
          <a:p>
            <a:r>
              <a:rPr lang="en-US" sz="2800" b="1">
                <a:solidFill>
                  <a:srgbClr val="1F1F1F"/>
                </a:solidFill>
                <a:latin typeface="Times New Roman"/>
                <a:ea typeface="+mn-lt"/>
                <a:cs typeface="+mn-lt"/>
              </a:rPr>
              <a:t>MATLAB File Loading:</a:t>
            </a:r>
            <a:r>
              <a:rPr lang="en-US" sz="2800">
                <a:solidFill>
                  <a:srgbClr val="1F1F1F"/>
                </a:solidFill>
                <a:latin typeface="Times New Roman"/>
                <a:ea typeface="+mn-lt"/>
                <a:cs typeface="+mn-lt"/>
              </a:rPr>
              <a:t> Opens the specified MATLAB file for reading.</a:t>
            </a:r>
            <a:endParaRPr lang="en-US" sz="2800">
              <a:latin typeface="Times New Roman"/>
              <a:cs typeface="Calibri Light"/>
            </a:endParaRPr>
          </a:p>
          <a:p>
            <a:r>
              <a:rPr lang="en-US" sz="2800" b="1">
                <a:solidFill>
                  <a:srgbClr val="1F1F1F"/>
                </a:solidFill>
                <a:latin typeface="Times New Roman"/>
                <a:ea typeface="+mn-lt"/>
                <a:cs typeface="+mn-lt"/>
              </a:rPr>
              <a:t>Data Structure Access:</a:t>
            </a:r>
            <a:r>
              <a:rPr lang="en-US" sz="2800">
                <a:solidFill>
                  <a:srgbClr val="1F1F1F"/>
                </a:solidFill>
                <a:latin typeface="Times New Roman"/>
                <a:ea typeface="+mn-lt"/>
                <a:cs typeface="+mn-lt"/>
              </a:rPr>
              <a:t> Accesses the 'cjdata' structure within the loaded MATLAB file.</a:t>
            </a:r>
            <a:endParaRPr lang="en-US" sz="2800">
              <a:latin typeface="Times New Roman"/>
              <a:cs typeface="Calibri Light"/>
            </a:endParaRPr>
          </a:p>
          <a:p>
            <a:r>
              <a:rPr lang="en-US" sz="2800" b="1">
                <a:solidFill>
                  <a:srgbClr val="1F1F1F"/>
                </a:solidFill>
                <a:latin typeface="Times New Roman"/>
                <a:ea typeface="+mn-lt"/>
                <a:cs typeface="+mn-lt"/>
              </a:rPr>
              <a:t>Data Extraction:</a:t>
            </a:r>
            <a:r>
              <a:rPr lang="en-US" sz="2800">
                <a:solidFill>
                  <a:srgbClr val="1F1F1F"/>
                </a:solidFill>
                <a:latin typeface="Times New Roman"/>
                <a:ea typeface="+mn-lt"/>
                <a:cs typeface="+mn-lt"/>
              </a:rPr>
              <a:t> Extracts tumor class, image, tumor border, and tumor mask data and stores them in the dictionary.</a:t>
            </a:r>
            <a:endParaRPr lang="en-US" sz="2800">
              <a:latin typeface="Times New Roman"/>
              <a:ea typeface="+mn-lt"/>
              <a:cs typeface="+mn-lt"/>
            </a:endParaRPr>
          </a:p>
          <a:p>
            <a:r>
              <a:rPr lang="en-US" sz="2800" b="1">
                <a:solidFill>
                  <a:srgbClr val="1F1F1F"/>
                </a:solidFill>
                <a:latin typeface="Times New Roman"/>
                <a:ea typeface="+mn-lt"/>
                <a:cs typeface="+mn-lt"/>
              </a:rPr>
              <a:t>Function Return:</a:t>
            </a:r>
            <a:r>
              <a:rPr lang="en-US" sz="2800">
                <a:solidFill>
                  <a:srgbClr val="1F1F1F"/>
                </a:solidFill>
                <a:latin typeface="Times New Roman"/>
                <a:ea typeface="+mn-lt"/>
                <a:cs typeface="+mn-lt"/>
              </a:rPr>
              <a:t> Returns the filled dictionary containing the extracted data.</a:t>
            </a:r>
            <a:endParaRPr lang="en-US" sz="2800">
              <a:latin typeface="Times New Roman"/>
              <a:ea typeface="+mn-lt"/>
              <a:cs typeface="+mn-lt"/>
            </a:endParaRPr>
          </a:p>
          <a:p>
            <a:endParaRPr lang="en-US" sz="2800" dirty="0">
              <a:solidFill>
                <a:srgbClr val="1F1F1F"/>
              </a:solidFill>
              <a:cs typeface="Calibri Light"/>
            </a:endParaRPr>
          </a:p>
        </p:txBody>
      </p:sp>
    </p:spTree>
    <p:extLst>
      <p:ext uri="{BB962C8B-B14F-4D97-AF65-F5344CB8AC3E}">
        <p14:creationId xmlns:p14="http://schemas.microsoft.com/office/powerpoint/2010/main" val="327034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B56033-0EFD-4508-8AAF-E9CEBF02BF84}"/>
              </a:ext>
            </a:extLst>
          </p:cNvPr>
          <p:cNvSpPr>
            <a:spLocks noGrp="1"/>
          </p:cNvSpPr>
          <p:nvPr>
            <p:ph type="body" idx="1"/>
          </p:nvPr>
        </p:nvSpPr>
        <p:spPr>
          <a:xfrm>
            <a:off x="676656" y="709991"/>
            <a:ext cx="10832011" cy="356145"/>
          </a:xfrm>
        </p:spPr>
        <p:txBody>
          <a:bodyPr>
            <a:normAutofit lnSpcReduction="10000"/>
          </a:bodyPr>
          <a:lstStyle/>
          <a:p>
            <a:r>
              <a:rPr lang="en-US" b="1" dirty="0">
                <a:solidFill>
                  <a:schemeClr val="accent3"/>
                </a:solidFill>
                <a:latin typeface="Times New Roman"/>
                <a:ea typeface="+mj-lt"/>
                <a:cs typeface="+mj-lt"/>
              </a:rPr>
              <a:t>MLP: Multilayer Perceptron</a:t>
            </a:r>
            <a:r>
              <a:rPr lang="en-US" dirty="0">
                <a:latin typeface="Times New Roman"/>
                <a:ea typeface="+mj-lt"/>
                <a:cs typeface="+mj-lt"/>
              </a:rPr>
              <a:t>  </a:t>
            </a:r>
            <a:endParaRPr lang="en-US" dirty="0">
              <a:latin typeface="Times New Roman"/>
            </a:endParaRPr>
          </a:p>
        </p:txBody>
      </p:sp>
      <p:sp>
        <p:nvSpPr>
          <p:cNvPr id="4" name="Content Placeholder 3">
            <a:extLst>
              <a:ext uri="{FF2B5EF4-FFF2-40B4-BE49-F238E27FC236}">
                <a16:creationId xmlns:a16="http://schemas.microsoft.com/office/drawing/2014/main" id="{874C40EC-8595-88D6-10D7-AE3100071FA8}"/>
              </a:ext>
            </a:extLst>
          </p:cNvPr>
          <p:cNvSpPr>
            <a:spLocks noGrp="1"/>
          </p:cNvSpPr>
          <p:nvPr>
            <p:ph sz="half" idx="2"/>
          </p:nvPr>
        </p:nvSpPr>
        <p:spPr>
          <a:xfrm>
            <a:off x="676656" y="1263721"/>
            <a:ext cx="11163530" cy="902854"/>
          </a:xfrm>
        </p:spPr>
        <p:txBody>
          <a:bodyPr vert="horz" lIns="91440" tIns="45720" rIns="91440" bIns="45720" rtlCol="0" anchor="t">
            <a:normAutofit/>
          </a:bodyPr>
          <a:lstStyle/>
          <a:p>
            <a:r>
              <a:rPr lang="en-US" dirty="0">
                <a:latin typeface="Times New Roman"/>
                <a:ea typeface="+mn-lt"/>
                <a:cs typeface="+mn-lt"/>
              </a:rPr>
              <a:t>MLP stands for Multilayer Perceptron. It's a type of artificial neural network (ANN) composed of multiple layers of interconnected nodes or neurons</a:t>
            </a:r>
            <a:r>
              <a:rPr lang="en-US" dirty="0">
                <a:ea typeface="+mn-lt"/>
                <a:cs typeface="+mn-lt"/>
              </a:rPr>
              <a:t>.  </a:t>
            </a:r>
            <a:endParaRPr lang="en-US" dirty="0"/>
          </a:p>
        </p:txBody>
      </p:sp>
      <p:pic>
        <p:nvPicPr>
          <p:cNvPr id="10" name="Picture 9" descr="A computer screen with text&#10;&#10;Description automatically generated">
            <a:extLst>
              <a:ext uri="{FF2B5EF4-FFF2-40B4-BE49-F238E27FC236}">
                <a16:creationId xmlns:a16="http://schemas.microsoft.com/office/drawing/2014/main" id="{88E02729-9D1C-F723-CA5C-7EEE860B9BEB}"/>
              </a:ext>
            </a:extLst>
          </p:cNvPr>
          <p:cNvPicPr>
            <a:picLocks noChangeAspect="1"/>
          </p:cNvPicPr>
          <p:nvPr/>
        </p:nvPicPr>
        <p:blipFill>
          <a:blip r:embed="rId2"/>
          <a:stretch>
            <a:fillRect/>
          </a:stretch>
        </p:blipFill>
        <p:spPr>
          <a:xfrm>
            <a:off x="833689" y="2163177"/>
            <a:ext cx="10454438" cy="4396540"/>
          </a:xfrm>
          <a:prstGeom prst="rect">
            <a:avLst/>
          </a:prstGeom>
        </p:spPr>
      </p:pic>
    </p:spTree>
    <p:extLst>
      <p:ext uri="{BB962C8B-B14F-4D97-AF65-F5344CB8AC3E}">
        <p14:creationId xmlns:p14="http://schemas.microsoft.com/office/powerpoint/2010/main" val="242773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577C-8820-B8D8-28E3-BEB5759B1B45}"/>
              </a:ext>
            </a:extLst>
          </p:cNvPr>
          <p:cNvSpPr>
            <a:spLocks noGrp="1"/>
          </p:cNvSpPr>
          <p:nvPr>
            <p:ph type="title"/>
          </p:nvPr>
        </p:nvSpPr>
        <p:spPr/>
        <p:txBody>
          <a:bodyPr/>
          <a:lstStyle/>
          <a:p>
            <a:r>
              <a:rPr lang="en-US" dirty="0">
                <a:solidFill>
                  <a:srgbClr val="00B0F0"/>
                </a:solidFill>
                <a:latin typeface="Times New Roman"/>
                <a:ea typeface="+mj-lt"/>
                <a:cs typeface="+mj-lt"/>
              </a:rPr>
              <a:t>Architecture</a:t>
            </a:r>
            <a:endParaRPr lang="en-US" dirty="0">
              <a:solidFill>
                <a:srgbClr val="00B0F0"/>
              </a:solidFill>
              <a:latin typeface="Times New Roman"/>
            </a:endParaRPr>
          </a:p>
        </p:txBody>
      </p:sp>
      <p:pic>
        <p:nvPicPr>
          <p:cNvPr id="5" name="Picture 4" descr="A diagram of a network&#10;&#10;Description automatically generated">
            <a:extLst>
              <a:ext uri="{FF2B5EF4-FFF2-40B4-BE49-F238E27FC236}">
                <a16:creationId xmlns:a16="http://schemas.microsoft.com/office/drawing/2014/main" id="{CC414ADC-A3B3-48D9-4FAE-8C21F7A8D20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47538" y="1994802"/>
            <a:ext cx="11187545" cy="4561320"/>
          </a:xfrm>
          <a:prstGeom prst="rect">
            <a:avLst/>
          </a:prstGeom>
        </p:spPr>
      </p:pic>
    </p:spTree>
    <p:extLst>
      <p:ext uri="{BB962C8B-B14F-4D97-AF65-F5344CB8AC3E}">
        <p14:creationId xmlns:p14="http://schemas.microsoft.com/office/powerpoint/2010/main" val="422590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C83C30-0F4C-6CFF-A689-40C5ADA54659}"/>
              </a:ext>
            </a:extLst>
          </p:cNvPr>
          <p:cNvSpPr txBox="1"/>
          <p:nvPr/>
        </p:nvSpPr>
        <p:spPr>
          <a:xfrm>
            <a:off x="714020" y="920293"/>
            <a:ext cx="1082137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0" indent="-228600" rtl="0">
              <a:buFont typeface="Arial,Sans-Serif"/>
              <a:buChar char="•"/>
            </a:pPr>
            <a:r>
              <a:rPr lang="en-US" sz="3600" baseline="0">
                <a:solidFill>
                  <a:srgbClr val="262626"/>
                </a:solidFill>
                <a:latin typeface="Times New Roman"/>
                <a:ea typeface="Arial"/>
                <a:cs typeface="Arial"/>
              </a:rPr>
              <a:t>The input to the MLP will be a 1-D vector representation of the image of dimension (128, 128, 3) i.e. 49, 152 neurons in the input layer. </a:t>
            </a:r>
            <a:r>
              <a:rPr lang="en-US" sz="3600">
                <a:latin typeface="Times New Roman"/>
                <a:ea typeface="Arial"/>
                <a:cs typeface="Arial"/>
              </a:rPr>
              <a:t>​</a:t>
            </a:r>
          </a:p>
          <a:p>
            <a:pPr marL="228600" lvl="0" indent="-228600" rtl="0">
              <a:buFont typeface="Arial,Sans-Serif"/>
              <a:buChar char="•"/>
            </a:pPr>
            <a:r>
              <a:rPr lang="en-US" sz="3600" baseline="0">
                <a:solidFill>
                  <a:srgbClr val="262626"/>
                </a:solidFill>
                <a:latin typeface="Times New Roman"/>
                <a:ea typeface="Arial"/>
                <a:cs typeface="Arial"/>
              </a:rPr>
              <a:t>Total number of hidden layers is 3 with ReLU activation function. </a:t>
            </a:r>
            <a:r>
              <a:rPr lang="en-US" sz="3600">
                <a:latin typeface="Times New Roman"/>
                <a:ea typeface="Arial"/>
                <a:cs typeface="Arial"/>
              </a:rPr>
              <a:t>​</a:t>
            </a:r>
          </a:p>
          <a:p>
            <a:pPr marL="228600" lvl="0" indent="-228600" rtl="0">
              <a:buFont typeface="Arial,Sans-Serif"/>
              <a:buChar char="•"/>
            </a:pPr>
            <a:r>
              <a:rPr lang="en-US" sz="3600" baseline="0">
                <a:solidFill>
                  <a:srgbClr val="262626"/>
                </a:solidFill>
                <a:latin typeface="Times New Roman"/>
                <a:ea typeface="Arial"/>
                <a:cs typeface="Arial"/>
              </a:rPr>
              <a:t>Total number of neurons in the output layer is 4 as there are 4 classes with a softmax activation function</a:t>
            </a:r>
            <a:r>
              <a:rPr lang="en-US" sz="3600">
                <a:latin typeface="Times New Roman"/>
                <a:ea typeface="Arial"/>
                <a:cs typeface="Arial"/>
              </a:rPr>
              <a:t>​</a:t>
            </a:r>
            <a:endParaRPr lang="en-US" sz="3600">
              <a:latin typeface="Times New Roman"/>
              <a:cs typeface="Calibri Light"/>
            </a:endParaRPr>
          </a:p>
        </p:txBody>
      </p:sp>
    </p:spTree>
    <p:extLst>
      <p:ext uri="{BB962C8B-B14F-4D97-AF65-F5344CB8AC3E}">
        <p14:creationId xmlns:p14="http://schemas.microsoft.com/office/powerpoint/2010/main" val="75699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42E3F8-2FA0-4F8D-45A2-54B2F54AF56F}"/>
              </a:ext>
            </a:extLst>
          </p:cNvPr>
          <p:cNvSpPr>
            <a:spLocks noGrp="1"/>
          </p:cNvSpPr>
          <p:nvPr>
            <p:ph type="body" idx="1"/>
          </p:nvPr>
        </p:nvSpPr>
        <p:spPr>
          <a:xfrm>
            <a:off x="561201" y="493376"/>
            <a:ext cx="10828712" cy="723400"/>
          </a:xfrm>
        </p:spPr>
        <p:txBody>
          <a:bodyPr>
            <a:normAutofit/>
          </a:bodyPr>
          <a:lstStyle/>
          <a:p>
            <a:pPr algn="just"/>
            <a:r>
              <a:rPr lang="en-US" sz="2400" b="1" dirty="0">
                <a:solidFill>
                  <a:schemeClr val="accent3"/>
                </a:solidFill>
                <a:latin typeface="Times New Roman"/>
                <a:cs typeface="Times New Roman"/>
              </a:rPr>
              <a:t>Alex Net</a:t>
            </a:r>
            <a:endParaRPr lang="en-US" sz="2400" dirty="0" err="1">
              <a:solidFill>
                <a:schemeClr val="accent3"/>
              </a:solidFill>
            </a:endParaRPr>
          </a:p>
        </p:txBody>
      </p:sp>
      <p:sp>
        <p:nvSpPr>
          <p:cNvPr id="4" name="Content Placeholder 3">
            <a:extLst>
              <a:ext uri="{FF2B5EF4-FFF2-40B4-BE49-F238E27FC236}">
                <a16:creationId xmlns:a16="http://schemas.microsoft.com/office/drawing/2014/main" id="{63C12E58-8132-494C-BE2B-BD95589414E1}"/>
              </a:ext>
            </a:extLst>
          </p:cNvPr>
          <p:cNvSpPr>
            <a:spLocks noGrp="1"/>
          </p:cNvSpPr>
          <p:nvPr>
            <p:ph sz="half" idx="2"/>
          </p:nvPr>
        </p:nvSpPr>
        <p:spPr>
          <a:xfrm>
            <a:off x="676656" y="1205994"/>
            <a:ext cx="10990349" cy="510309"/>
          </a:xfrm>
        </p:spPr>
        <p:txBody>
          <a:bodyPr vert="horz" lIns="91440" tIns="45720" rIns="91440" bIns="45720" rtlCol="0" anchor="t">
            <a:normAutofit/>
          </a:bodyPr>
          <a:lstStyle/>
          <a:p>
            <a:pPr marL="4445" lvl="1" indent="0">
              <a:buNone/>
            </a:pPr>
            <a:r>
              <a:rPr lang="en-US" err="1">
                <a:latin typeface="Times New Roman"/>
                <a:ea typeface="+mn-lt"/>
                <a:cs typeface="+mn-lt"/>
              </a:rPr>
              <a:t>AlexNet</a:t>
            </a:r>
            <a:r>
              <a:rPr lang="en-US" dirty="0">
                <a:latin typeface="Times New Roman"/>
                <a:ea typeface="+mn-lt"/>
                <a:cs typeface="+mn-lt"/>
              </a:rPr>
              <a:t> is the name of a convolutional neural network (CNN) architecture</a:t>
            </a:r>
            <a:endParaRPr lang="en-US" dirty="0">
              <a:latin typeface="Times New Roman"/>
            </a:endParaRPr>
          </a:p>
        </p:txBody>
      </p:sp>
      <p:pic>
        <p:nvPicPr>
          <p:cNvPr id="10" name="Picture 9" descr="A computer screen shot of text">
            <a:extLst>
              <a:ext uri="{FF2B5EF4-FFF2-40B4-BE49-F238E27FC236}">
                <a16:creationId xmlns:a16="http://schemas.microsoft.com/office/drawing/2014/main" id="{88E5C3B7-0DB0-6DD2-DF5D-8CF0F648FEF6}"/>
              </a:ext>
            </a:extLst>
          </p:cNvPr>
          <p:cNvPicPr>
            <a:picLocks noChangeAspect="1"/>
          </p:cNvPicPr>
          <p:nvPr/>
        </p:nvPicPr>
        <p:blipFill>
          <a:blip r:embed="rId2"/>
          <a:stretch>
            <a:fillRect/>
          </a:stretch>
        </p:blipFill>
        <p:spPr>
          <a:xfrm>
            <a:off x="0" y="1718429"/>
            <a:ext cx="12192000" cy="4985246"/>
          </a:xfrm>
          <a:prstGeom prst="rect">
            <a:avLst/>
          </a:prstGeom>
        </p:spPr>
      </p:pic>
    </p:spTree>
    <p:extLst>
      <p:ext uri="{BB962C8B-B14F-4D97-AF65-F5344CB8AC3E}">
        <p14:creationId xmlns:p14="http://schemas.microsoft.com/office/powerpoint/2010/main" val="374991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A571-6B19-B4B3-5EA1-FB1777C3AD5F}"/>
              </a:ext>
            </a:extLst>
          </p:cNvPr>
          <p:cNvSpPr>
            <a:spLocks noGrp="1"/>
          </p:cNvSpPr>
          <p:nvPr>
            <p:ph type="title"/>
          </p:nvPr>
        </p:nvSpPr>
        <p:spPr/>
        <p:txBody>
          <a:bodyPr/>
          <a:lstStyle/>
          <a:p>
            <a:r>
              <a:rPr lang="en-US" dirty="0">
                <a:solidFill>
                  <a:srgbClr val="00B0F0"/>
                </a:solidFill>
                <a:latin typeface="Times New Roman"/>
                <a:cs typeface="Calibri Light"/>
              </a:rPr>
              <a:t>Architecture</a:t>
            </a:r>
            <a:endParaRPr lang="en-US" dirty="0">
              <a:solidFill>
                <a:srgbClr val="000000"/>
              </a:solidFill>
              <a:latin typeface="Times New Roman"/>
              <a:cs typeface="Calibri Light"/>
            </a:endParaRPr>
          </a:p>
        </p:txBody>
      </p:sp>
      <p:pic>
        <p:nvPicPr>
          <p:cNvPr id="5" name="Picture 4" descr="A diagram of convolution">
            <a:extLst>
              <a:ext uri="{FF2B5EF4-FFF2-40B4-BE49-F238E27FC236}">
                <a16:creationId xmlns:a16="http://schemas.microsoft.com/office/drawing/2014/main" id="{510F4213-1EC6-C269-70EB-A57262A548B7}"/>
              </a:ext>
            </a:extLst>
          </p:cNvPr>
          <p:cNvPicPr>
            <a:picLocks noChangeAspect="1"/>
          </p:cNvPicPr>
          <p:nvPr/>
        </p:nvPicPr>
        <p:blipFill>
          <a:blip r:embed="rId2"/>
          <a:stretch>
            <a:fillRect/>
          </a:stretch>
        </p:blipFill>
        <p:spPr>
          <a:xfrm>
            <a:off x="475492" y="1885240"/>
            <a:ext cx="11451266" cy="4345974"/>
          </a:xfrm>
          <a:prstGeom prst="rect">
            <a:avLst/>
          </a:prstGeom>
        </p:spPr>
      </p:pic>
    </p:spTree>
    <p:extLst>
      <p:ext uri="{BB962C8B-B14F-4D97-AF65-F5344CB8AC3E}">
        <p14:creationId xmlns:p14="http://schemas.microsoft.com/office/powerpoint/2010/main" val="422409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98405-F269-6E10-3910-D2C46D81F58E}"/>
              </a:ext>
            </a:extLst>
          </p:cNvPr>
          <p:cNvSpPr>
            <a:spLocks noGrp="1"/>
          </p:cNvSpPr>
          <p:nvPr>
            <p:ph idx="1"/>
          </p:nvPr>
        </p:nvSpPr>
        <p:spPr>
          <a:xfrm>
            <a:off x="676656" y="898759"/>
            <a:ext cx="10753725" cy="4879106"/>
          </a:xfrm>
        </p:spPr>
        <p:txBody>
          <a:bodyPr vert="horz" lIns="91440" tIns="45720" rIns="91440" bIns="45720" rtlCol="0" anchor="t">
            <a:noAutofit/>
          </a:bodyPr>
          <a:lstStyle/>
          <a:p>
            <a:pPr>
              <a:buFont typeface="Arial,Sans-Serif" pitchFamily="34" charset="0"/>
              <a:buChar char="•"/>
            </a:pPr>
            <a:r>
              <a:rPr lang="en-US" sz="4000">
                <a:latin typeface="Times New Roman"/>
                <a:cs typeface="Calibri Light"/>
              </a:rPr>
              <a:t>The variant of AlexNet which is used consists of 5 Convolutional Layers and 2 Dense Layers (128, 64) and the number of neurons in the output layer is 4 as there are four classes. </a:t>
            </a:r>
            <a:endParaRPr lang="en-US" sz="4000">
              <a:solidFill>
                <a:srgbClr val="000000"/>
              </a:solidFill>
              <a:latin typeface="Times New Roman"/>
              <a:cs typeface="Calibri Light"/>
            </a:endParaRPr>
          </a:p>
          <a:p>
            <a:pPr>
              <a:buFont typeface="Arial,Sans-Serif" pitchFamily="34" charset="0"/>
              <a:buChar char="•"/>
            </a:pPr>
            <a:r>
              <a:rPr lang="en-US" sz="4000">
                <a:latin typeface="Times New Roman"/>
                <a:cs typeface="Calibri Light"/>
              </a:rPr>
              <a:t>Dimension of the input image is (128, 128, 3) and thats the reason why the total number parameters in the model is significantly less than the AlexNet architecture which was trained on ImageNet benchmark dataset. </a:t>
            </a:r>
            <a:endParaRPr lang="en-US" sz="4000">
              <a:solidFill>
                <a:srgbClr val="000000"/>
              </a:solidFill>
              <a:latin typeface="Times New Roman"/>
              <a:cs typeface="Calibri Light"/>
            </a:endParaRPr>
          </a:p>
          <a:p>
            <a:pPr>
              <a:buFont typeface="Arial,Sans-Serif" pitchFamily="34" charset="0"/>
              <a:buChar char="•"/>
            </a:pPr>
            <a:r>
              <a:rPr lang="en-US" sz="4000">
                <a:latin typeface="Times New Roman"/>
                <a:cs typeface="Calibri Light"/>
              </a:rPr>
              <a:t>Total Parameters: 3, 892, 420 ≈ 3.9M.</a:t>
            </a:r>
            <a:endParaRPr lang="en-US" sz="4000">
              <a:solidFill>
                <a:srgbClr val="000000"/>
              </a:solidFill>
              <a:latin typeface="Times New Roman"/>
              <a:cs typeface="Calibri Light"/>
            </a:endParaRPr>
          </a:p>
          <a:p>
            <a:endParaRPr lang="en-US" sz="4000" dirty="0">
              <a:cs typeface="Calibri Light"/>
            </a:endParaRPr>
          </a:p>
        </p:txBody>
      </p:sp>
    </p:spTree>
    <p:extLst>
      <p:ext uri="{BB962C8B-B14F-4D97-AF65-F5344CB8AC3E}">
        <p14:creationId xmlns:p14="http://schemas.microsoft.com/office/powerpoint/2010/main" val="41369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Light"/>
              </a:rPr>
              <a:t>Context</a:t>
            </a:r>
          </a:p>
        </p:txBody>
      </p:sp>
      <p:sp>
        <p:nvSpPr>
          <p:cNvPr id="3" name="Content Placeholder 2"/>
          <p:cNvSpPr>
            <a:spLocks noGrp="1"/>
          </p:cNvSpPr>
          <p:nvPr>
            <p:ph idx="1"/>
          </p:nvPr>
        </p:nvSpPr>
        <p:spPr>
          <a:xfrm>
            <a:off x="676656" y="2036732"/>
            <a:ext cx="10753725" cy="3766185"/>
          </a:xfrm>
        </p:spPr>
        <p:txBody>
          <a:bodyPr vert="horz" lIns="91440" tIns="45720" rIns="91440" bIns="45720" rtlCol="0" anchor="t">
            <a:normAutofit fontScale="92500" lnSpcReduction="10000"/>
          </a:bodyPr>
          <a:lstStyle/>
          <a:p>
            <a:pPr>
              <a:buChar char="•"/>
            </a:pPr>
            <a:r>
              <a:rPr lang="en-US">
                <a:latin typeface="Times New Roman"/>
                <a:cs typeface="Calibri Light" panose="020F0302020204030204"/>
              </a:rPr>
              <a:t>Abstract</a:t>
            </a:r>
          </a:p>
          <a:p>
            <a:pPr>
              <a:buChar char="•"/>
            </a:pPr>
            <a:r>
              <a:rPr lang="en-US">
                <a:latin typeface="Times New Roman"/>
                <a:cs typeface="Calibri Light" panose="020F0302020204030204"/>
              </a:rPr>
              <a:t>Introduction</a:t>
            </a:r>
          </a:p>
          <a:p>
            <a:pPr>
              <a:buChar char="•"/>
            </a:pPr>
            <a:r>
              <a:rPr lang="en-US">
                <a:latin typeface="Times New Roman"/>
                <a:cs typeface="Calibri Light" panose="020F0302020204030204"/>
              </a:rPr>
              <a:t>Literature Review</a:t>
            </a:r>
          </a:p>
          <a:p>
            <a:pPr>
              <a:buChar char="•"/>
            </a:pPr>
            <a:r>
              <a:rPr lang="en-US">
                <a:latin typeface="Times New Roman"/>
                <a:cs typeface="Calibri Light" panose="020F0302020204030204"/>
              </a:rPr>
              <a:t>Objectives</a:t>
            </a:r>
          </a:p>
          <a:p>
            <a:pPr>
              <a:buChar char="•"/>
            </a:pPr>
            <a:r>
              <a:rPr lang="en-US">
                <a:latin typeface="Times New Roman"/>
                <a:cs typeface="Calibri Light" panose="020F0302020204030204"/>
              </a:rPr>
              <a:t>Methodology</a:t>
            </a:r>
          </a:p>
          <a:p>
            <a:pPr>
              <a:buChar char="•"/>
            </a:pPr>
            <a:r>
              <a:rPr lang="en-US">
                <a:latin typeface="Times New Roman"/>
                <a:cs typeface="Calibri Light" panose="020F0302020204030204"/>
              </a:rPr>
              <a:t>Implementation</a:t>
            </a:r>
          </a:p>
          <a:p>
            <a:pPr>
              <a:buChar char="•"/>
            </a:pPr>
            <a:r>
              <a:rPr lang="en-US">
                <a:latin typeface="Times New Roman"/>
                <a:cs typeface="Calibri Light" panose="020F0302020204030204"/>
              </a:rPr>
              <a:t>Results</a:t>
            </a:r>
            <a:endParaRPr lang="en-US" dirty="0">
              <a:latin typeface="Times New Roman"/>
              <a:cs typeface="Calibri Light" panose="020F0302020204030204"/>
            </a:endParaRPr>
          </a:p>
          <a:p>
            <a:pPr>
              <a:buChar char="•"/>
            </a:pPr>
            <a:r>
              <a:rPr lang="en-US">
                <a:latin typeface="Times New Roman"/>
                <a:cs typeface="Calibri Light" panose="020F0302020204030204"/>
              </a:rPr>
              <a:t>Feature Enhancement</a:t>
            </a:r>
            <a:endParaRPr lang="en-US" dirty="0">
              <a:latin typeface="Times New Roman"/>
              <a:cs typeface="Calibri Light" panose="020F0302020204030204"/>
            </a:endParaRPr>
          </a:p>
          <a:p>
            <a:pPr>
              <a:buChar char="•"/>
            </a:pPr>
            <a:r>
              <a:rPr lang="en-US">
                <a:latin typeface="Times New Roman"/>
                <a:cs typeface="Calibri Light" panose="020F0302020204030204"/>
              </a:rPr>
              <a:t>Conclusion</a:t>
            </a:r>
            <a:endParaRPr lang="en-US" dirty="0">
              <a:latin typeface="Times New Roman"/>
              <a:cs typeface="Calibri Light" panose="020F0302020204030204"/>
            </a:endParaRPr>
          </a:p>
          <a:p>
            <a:pPr>
              <a:buChar char="•"/>
            </a:pPr>
            <a:endParaRPr lang="en-US" dirty="0">
              <a:latin typeface="Times New Roman"/>
              <a:cs typeface="Calibri Light" panose="020F0302020204030204"/>
            </a:endParaRPr>
          </a:p>
        </p:txBody>
      </p:sp>
    </p:spTree>
    <p:extLst>
      <p:ext uri="{BB962C8B-B14F-4D97-AF65-F5344CB8AC3E}">
        <p14:creationId xmlns:p14="http://schemas.microsoft.com/office/powerpoint/2010/main" val="338805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B8729-A7DB-842C-7321-E09CEE7226BD}"/>
              </a:ext>
            </a:extLst>
          </p:cNvPr>
          <p:cNvSpPr>
            <a:spLocks noGrp="1"/>
          </p:cNvSpPr>
          <p:nvPr>
            <p:ph type="title"/>
          </p:nvPr>
        </p:nvSpPr>
        <p:spPr>
          <a:xfrm>
            <a:off x="667250" y="499533"/>
            <a:ext cx="10772775" cy="645541"/>
          </a:xfrm>
        </p:spPr>
        <p:txBody>
          <a:bodyPr>
            <a:normAutofit fontScale="90000"/>
          </a:bodyPr>
          <a:lstStyle/>
          <a:p>
            <a:r>
              <a:rPr lang="en-US">
                <a:solidFill>
                  <a:srgbClr val="00B0F0"/>
                </a:solidFill>
                <a:latin typeface="Times New Roman"/>
                <a:ea typeface="+mj-lt"/>
                <a:cs typeface="+mj-lt"/>
              </a:rPr>
              <a:t>InceptionV3 </a:t>
            </a:r>
            <a:endParaRPr lang="en-US">
              <a:solidFill>
                <a:srgbClr val="00B0F0"/>
              </a:solidFill>
              <a:latin typeface="Times New Roman"/>
            </a:endParaRPr>
          </a:p>
        </p:txBody>
      </p:sp>
      <p:sp>
        <p:nvSpPr>
          <p:cNvPr id="3" name="Content Placeholder 2">
            <a:extLst>
              <a:ext uri="{FF2B5EF4-FFF2-40B4-BE49-F238E27FC236}">
                <a16:creationId xmlns:a16="http://schemas.microsoft.com/office/drawing/2014/main" id="{58260350-0E4F-FDEA-F3AD-13B581190B25}"/>
              </a:ext>
            </a:extLst>
          </p:cNvPr>
          <p:cNvSpPr>
            <a:spLocks noGrp="1"/>
          </p:cNvSpPr>
          <p:nvPr>
            <p:ph idx="1"/>
          </p:nvPr>
        </p:nvSpPr>
        <p:spPr>
          <a:xfrm>
            <a:off x="666630" y="1380022"/>
            <a:ext cx="10763751" cy="838501"/>
          </a:xfrm>
        </p:spPr>
        <p:txBody>
          <a:bodyPr vert="horz" lIns="91440" tIns="45720" rIns="91440" bIns="45720" rtlCol="0" anchor="t">
            <a:normAutofit/>
          </a:bodyPr>
          <a:lstStyle/>
          <a:p>
            <a:r>
              <a:rPr lang="en-US" sz="2000">
                <a:solidFill>
                  <a:schemeClr val="tx1"/>
                </a:solidFill>
                <a:latin typeface="Times New Roman"/>
                <a:ea typeface="+mn-lt"/>
                <a:cs typeface="+mn-lt"/>
              </a:rPr>
              <a:t>Inception-v3 is a convolutional neural network that is 48 layers deep. You can load a pretrained version of the network trained on more than a million images from the ImageNet database</a:t>
            </a:r>
            <a:endParaRPr lang="en-US" sz="2000">
              <a:solidFill>
                <a:schemeClr val="tx1"/>
              </a:solidFill>
              <a:latin typeface="Times New Roman"/>
              <a:cs typeface="Calibri Light"/>
            </a:endParaRPr>
          </a:p>
        </p:txBody>
      </p:sp>
      <p:pic>
        <p:nvPicPr>
          <p:cNvPr id="6" name="Picture 5" descr="A computer code with blue and orange text&#10;&#10;Description automatically generated">
            <a:extLst>
              <a:ext uri="{FF2B5EF4-FFF2-40B4-BE49-F238E27FC236}">
                <a16:creationId xmlns:a16="http://schemas.microsoft.com/office/drawing/2014/main" id="{CA83079D-5B2C-4466-60C0-523CD9CB77BE}"/>
              </a:ext>
            </a:extLst>
          </p:cNvPr>
          <p:cNvPicPr>
            <a:picLocks noChangeAspect="1"/>
          </p:cNvPicPr>
          <p:nvPr/>
        </p:nvPicPr>
        <p:blipFill>
          <a:blip r:embed="rId2"/>
          <a:stretch>
            <a:fillRect/>
          </a:stretch>
        </p:blipFill>
        <p:spPr>
          <a:xfrm>
            <a:off x="551448" y="2387217"/>
            <a:ext cx="10888578" cy="3477225"/>
          </a:xfrm>
          <a:prstGeom prst="rect">
            <a:avLst/>
          </a:prstGeom>
        </p:spPr>
      </p:pic>
    </p:spTree>
    <p:extLst>
      <p:ext uri="{BB962C8B-B14F-4D97-AF65-F5344CB8AC3E}">
        <p14:creationId xmlns:p14="http://schemas.microsoft.com/office/powerpoint/2010/main" val="131415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uide to ResNet, Inception v3, and SqueezeNet | Paperspace Blog">
            <a:extLst>
              <a:ext uri="{FF2B5EF4-FFF2-40B4-BE49-F238E27FC236}">
                <a16:creationId xmlns:a16="http://schemas.microsoft.com/office/drawing/2014/main" id="{E3D922E2-4E2A-CF56-9BAF-1B7F38CDE6C2}"/>
              </a:ext>
            </a:extLst>
          </p:cNvPr>
          <p:cNvPicPr>
            <a:picLocks noChangeAspect="1"/>
          </p:cNvPicPr>
          <p:nvPr/>
        </p:nvPicPr>
        <p:blipFill>
          <a:blip r:embed="rId2"/>
          <a:stretch>
            <a:fillRect/>
          </a:stretch>
        </p:blipFill>
        <p:spPr>
          <a:xfrm>
            <a:off x="671763" y="2218071"/>
            <a:ext cx="10768263" cy="4126331"/>
          </a:xfrm>
          <a:prstGeom prst="rect">
            <a:avLst/>
          </a:prstGeom>
        </p:spPr>
      </p:pic>
      <p:sp>
        <p:nvSpPr>
          <p:cNvPr id="5" name="Title 1">
            <a:extLst>
              <a:ext uri="{FF2B5EF4-FFF2-40B4-BE49-F238E27FC236}">
                <a16:creationId xmlns:a16="http://schemas.microsoft.com/office/drawing/2014/main" id="{E3429039-3E3B-A943-C7C7-FFD3606206D8}"/>
              </a:ext>
            </a:extLst>
          </p:cNvPr>
          <p:cNvSpPr txBox="1">
            <a:spLocks/>
          </p:cNvSpPr>
          <p:nvPr/>
        </p:nvSpPr>
        <p:spPr>
          <a:xfrm>
            <a:off x="657224" y="509559"/>
            <a:ext cx="10772775" cy="1658198"/>
          </a:xfrm>
          <a:prstGeom prst="rect">
            <a:avLst/>
          </a:prstGeom>
        </p:spPr>
        <p:txBody>
          <a:bodyPr lIns="91440" tIns="45720" rIns="91440" bIns="45720" anchor="t"/>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solidFill>
                  <a:srgbClr val="00B0F0"/>
                </a:solidFill>
                <a:latin typeface="Times New Roman"/>
                <a:cs typeface="Calibri Light"/>
              </a:rPr>
              <a:t>Architecture</a:t>
            </a:r>
            <a:endParaRPr lang="en-US">
              <a:solidFill>
                <a:srgbClr val="000000"/>
              </a:solidFill>
              <a:latin typeface="Times New Roman"/>
              <a:cs typeface="Calibri Light"/>
            </a:endParaRPr>
          </a:p>
        </p:txBody>
      </p:sp>
    </p:spTree>
    <p:extLst>
      <p:ext uri="{BB962C8B-B14F-4D97-AF65-F5344CB8AC3E}">
        <p14:creationId xmlns:p14="http://schemas.microsoft.com/office/powerpoint/2010/main" val="142076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783E71-99AA-43C4-88C9-26A97B3573D9}"/>
              </a:ext>
            </a:extLst>
          </p:cNvPr>
          <p:cNvSpPr txBox="1"/>
          <p:nvPr/>
        </p:nvSpPr>
        <p:spPr>
          <a:xfrm>
            <a:off x="502844" y="587384"/>
            <a:ext cx="10813434"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latin typeface="Times New Roman"/>
                <a:ea typeface="+mn-lt"/>
                <a:cs typeface="+mn-lt"/>
              </a:rPr>
              <a:t>Create a Sequential model: A Sequential model is created, which is a linear stack of layers.</a:t>
            </a:r>
            <a:endParaRPr lang="en-US" sz="2800">
              <a:latin typeface="Times New Roman"/>
              <a:cs typeface="Calibri Light"/>
            </a:endParaRPr>
          </a:p>
          <a:p>
            <a:pPr marL="457200" indent="-457200">
              <a:buFont typeface="Arial"/>
              <a:buChar char="•"/>
            </a:pPr>
            <a:r>
              <a:rPr lang="en-US" sz="2800">
                <a:latin typeface="Times New Roman"/>
                <a:ea typeface="+mn-lt"/>
                <a:cs typeface="+mn-lt"/>
              </a:rPr>
              <a:t>Add Inception v3 model: The pre-trained Inception v3 model is added as the first layer. This model is used for feature extraction.</a:t>
            </a:r>
            <a:endParaRPr lang="en-US" sz="2800">
              <a:latin typeface="Times New Roman"/>
              <a:cs typeface="Calibri Light"/>
            </a:endParaRPr>
          </a:p>
          <a:p>
            <a:pPr marL="457200" indent="-457200">
              <a:buFont typeface="Arial"/>
              <a:buChar char="•"/>
            </a:pPr>
            <a:r>
              <a:rPr lang="en-US" sz="2800">
                <a:latin typeface="Times New Roman"/>
                <a:ea typeface="+mn-lt"/>
                <a:cs typeface="+mn-lt"/>
              </a:rPr>
              <a:t>Flatten layer: A Flatten layer is added to convert the 3D output of the Inception v3 model into a 1D vector.</a:t>
            </a:r>
            <a:endParaRPr lang="en-US" sz="2800">
              <a:latin typeface="Times New Roman"/>
              <a:cs typeface="Calibri Light"/>
            </a:endParaRPr>
          </a:p>
          <a:p>
            <a:pPr marL="457200" indent="-457200">
              <a:buFont typeface="Arial"/>
              <a:buChar char="•"/>
            </a:pPr>
            <a:r>
              <a:rPr lang="en-US" sz="2800">
                <a:latin typeface="Times New Roman"/>
                <a:ea typeface="+mn-lt"/>
                <a:cs typeface="+mn-lt"/>
              </a:rPr>
              <a:t>Dense layers: Two Dense layers are added. The first Dense layer has 1024 units and uses the ReLU activation function. The second Dense layer has 4 units and uses the softmax activation function for multi-class classification.</a:t>
            </a:r>
            <a:endParaRPr lang="en-US" sz="2800">
              <a:latin typeface="Times New Roman"/>
              <a:cs typeface="Calibri Light"/>
            </a:endParaRPr>
          </a:p>
          <a:p>
            <a:pPr marL="457200" indent="-457200">
              <a:buFont typeface="Arial"/>
              <a:buChar char="•"/>
            </a:pPr>
            <a:r>
              <a:rPr lang="en-US" sz="2800">
                <a:latin typeface="Times New Roman"/>
                <a:ea typeface="+mn-lt"/>
                <a:cs typeface="+mn-lt"/>
              </a:rPr>
              <a:t>Compile the model: The model is compiled with the Adam optimizer, categorical crossentropy loss function, and accuracy metric. This sets up the model for training.</a:t>
            </a:r>
            <a:endParaRPr lang="en-US" sz="2800">
              <a:latin typeface="Times New Roman"/>
              <a:cs typeface="Calibri Light"/>
            </a:endParaRPr>
          </a:p>
        </p:txBody>
      </p:sp>
    </p:spTree>
    <p:extLst>
      <p:ext uri="{BB962C8B-B14F-4D97-AF65-F5344CB8AC3E}">
        <p14:creationId xmlns:p14="http://schemas.microsoft.com/office/powerpoint/2010/main" val="49992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950FAA0-D41F-48DB-A462-0A15C2160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9E4863BE-A479-4628-9EB8-4FE6187A4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3331483-2137-9876-5EE0-13C8350C071C}"/>
              </a:ext>
            </a:extLst>
          </p:cNvPr>
          <p:cNvPicPr>
            <a:picLocks noChangeAspect="1"/>
          </p:cNvPicPr>
          <p:nvPr/>
        </p:nvPicPr>
        <p:blipFill>
          <a:blip r:embed="rId2">
            <a:alphaModFix amt="35000"/>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2" name="TextBox 21">
            <a:extLst>
              <a:ext uri="{FF2B5EF4-FFF2-40B4-BE49-F238E27FC236}">
                <a16:creationId xmlns:a16="http://schemas.microsoft.com/office/drawing/2014/main" id="{58578823-0A06-A067-1A37-5F32BD258FE3}"/>
              </a:ext>
            </a:extLst>
          </p:cNvPr>
          <p:cNvSpPr txBox="1"/>
          <p:nvPr/>
        </p:nvSpPr>
        <p:spPr>
          <a:xfrm>
            <a:off x="603504" y="770467"/>
            <a:ext cx="10782300" cy="33528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0000"/>
              </a:lnSpc>
              <a:spcBef>
                <a:spcPct val="0"/>
              </a:spcBef>
              <a:spcAft>
                <a:spcPts val="600"/>
              </a:spcAft>
            </a:pPr>
            <a:r>
              <a:rPr lang="en-US" sz="8800" spc="-120">
                <a:latin typeface="Times New Roman"/>
                <a:ea typeface="+mj-ea"/>
                <a:cs typeface="Times New Roman"/>
              </a:rPr>
              <a:t>Results</a:t>
            </a:r>
          </a:p>
        </p:txBody>
      </p:sp>
      <p:sp>
        <p:nvSpPr>
          <p:cNvPr id="20" name="TextBox 19">
            <a:extLst>
              <a:ext uri="{FF2B5EF4-FFF2-40B4-BE49-F238E27FC236}">
                <a16:creationId xmlns:a16="http://schemas.microsoft.com/office/drawing/2014/main" id="{2E35FF68-4B65-B053-998B-607BA71DB885}"/>
              </a:ext>
            </a:extLst>
          </p:cNvPr>
          <p:cNvSpPr txBox="1"/>
          <p:nvPr/>
        </p:nvSpPr>
        <p:spPr>
          <a:xfrm>
            <a:off x="1373605" y="8066171"/>
            <a:ext cx="9144000" cy="317500"/>
          </a:xfrm>
          <a:prstGeom prst="rect">
            <a:avLst/>
          </a:prstGeom>
        </p:spPr>
        <p:txBody>
          <a:bodyPr>
            <a:normAutofit/>
          </a:bodyPr>
          <a:lstStyle/>
          <a:p>
            <a:pPr>
              <a:lnSpc>
                <a:spcPct val="90000"/>
              </a:lnSpc>
              <a:spcAft>
                <a:spcPts val="600"/>
              </a:spcAft>
            </a:pPr>
            <a:r>
              <a:rPr lang="en-US" sz="1600"/>
              <a:t>ThePhoto by PhotoAuthor is licensed under CCYYSA.</a:t>
            </a:r>
          </a:p>
        </p:txBody>
      </p:sp>
    </p:spTree>
    <p:extLst>
      <p:ext uri="{BB962C8B-B14F-4D97-AF65-F5344CB8AC3E}">
        <p14:creationId xmlns:p14="http://schemas.microsoft.com/office/powerpoint/2010/main" val="49679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ata distribution percentage&#10;&#10;Description automatically generated">
            <a:extLst>
              <a:ext uri="{FF2B5EF4-FFF2-40B4-BE49-F238E27FC236}">
                <a16:creationId xmlns:a16="http://schemas.microsoft.com/office/drawing/2014/main" id="{A0ACE900-4F14-DF72-53B5-6828C591CCD4}"/>
              </a:ext>
            </a:extLst>
          </p:cNvPr>
          <p:cNvPicPr>
            <a:picLocks noChangeAspect="1"/>
          </p:cNvPicPr>
          <p:nvPr/>
        </p:nvPicPr>
        <p:blipFill>
          <a:blip r:embed="rId2"/>
          <a:stretch>
            <a:fillRect/>
          </a:stretch>
        </p:blipFill>
        <p:spPr>
          <a:xfrm>
            <a:off x="0" y="1151126"/>
            <a:ext cx="11590421" cy="5578433"/>
          </a:xfrm>
          <a:prstGeom prst="rect">
            <a:avLst/>
          </a:prstGeom>
        </p:spPr>
      </p:pic>
    </p:spTree>
    <p:extLst>
      <p:ext uri="{BB962C8B-B14F-4D97-AF65-F5344CB8AC3E}">
        <p14:creationId xmlns:p14="http://schemas.microsoft.com/office/powerpoint/2010/main" val="331738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brain mri&#10;&#10;Description automatically generated">
            <a:extLst>
              <a:ext uri="{FF2B5EF4-FFF2-40B4-BE49-F238E27FC236}">
                <a16:creationId xmlns:a16="http://schemas.microsoft.com/office/drawing/2014/main" id="{925CE58C-A46B-03FD-0EA5-1F19227EA582}"/>
              </a:ext>
            </a:extLst>
          </p:cNvPr>
          <p:cNvPicPr>
            <a:picLocks noChangeAspect="1"/>
          </p:cNvPicPr>
          <p:nvPr/>
        </p:nvPicPr>
        <p:blipFill>
          <a:blip r:embed="rId2"/>
          <a:stretch>
            <a:fillRect/>
          </a:stretch>
        </p:blipFill>
        <p:spPr>
          <a:xfrm>
            <a:off x="291115" y="0"/>
            <a:ext cx="11609770" cy="6858000"/>
          </a:xfrm>
          <a:prstGeom prst="rect">
            <a:avLst/>
          </a:prstGeom>
        </p:spPr>
      </p:pic>
    </p:spTree>
    <p:extLst>
      <p:ext uri="{BB962C8B-B14F-4D97-AF65-F5344CB8AC3E}">
        <p14:creationId xmlns:p14="http://schemas.microsoft.com/office/powerpoint/2010/main" val="384066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blue bars">
            <a:extLst>
              <a:ext uri="{FF2B5EF4-FFF2-40B4-BE49-F238E27FC236}">
                <a16:creationId xmlns:a16="http://schemas.microsoft.com/office/drawing/2014/main" id="{23A1A4F2-B135-46F9-C547-EAC59B673792}"/>
              </a:ext>
            </a:extLst>
          </p:cNvPr>
          <p:cNvPicPr>
            <a:picLocks noChangeAspect="1"/>
          </p:cNvPicPr>
          <p:nvPr/>
        </p:nvPicPr>
        <p:blipFill>
          <a:blip r:embed="rId2"/>
          <a:stretch>
            <a:fillRect/>
          </a:stretch>
        </p:blipFill>
        <p:spPr>
          <a:xfrm>
            <a:off x="0" y="382141"/>
            <a:ext cx="12192000" cy="6163903"/>
          </a:xfrm>
          <a:prstGeom prst="rect">
            <a:avLst/>
          </a:prstGeom>
        </p:spPr>
      </p:pic>
    </p:spTree>
    <p:extLst>
      <p:ext uri="{BB962C8B-B14F-4D97-AF65-F5344CB8AC3E}">
        <p14:creationId xmlns:p14="http://schemas.microsoft.com/office/powerpoint/2010/main" val="230509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6D231303-BE0B-8F7E-B4B5-1867D646F16E}"/>
              </a:ext>
            </a:extLst>
          </p:cNvPr>
          <p:cNvPicPr>
            <a:picLocks noChangeAspect="1"/>
          </p:cNvPicPr>
          <p:nvPr/>
        </p:nvPicPr>
        <p:blipFill>
          <a:blip r:embed="rId2"/>
          <a:stretch>
            <a:fillRect/>
          </a:stretch>
        </p:blipFill>
        <p:spPr>
          <a:xfrm>
            <a:off x="0" y="306912"/>
            <a:ext cx="12192000" cy="4531794"/>
          </a:xfrm>
          <a:prstGeom prst="rect">
            <a:avLst/>
          </a:prstGeom>
        </p:spPr>
      </p:pic>
      <p:graphicFrame>
        <p:nvGraphicFramePr>
          <p:cNvPr id="4" name="Table 3">
            <a:extLst>
              <a:ext uri="{FF2B5EF4-FFF2-40B4-BE49-F238E27FC236}">
                <a16:creationId xmlns:a16="http://schemas.microsoft.com/office/drawing/2014/main" id="{3337AA18-3EF1-E72D-3106-AC3E89184624}"/>
              </a:ext>
            </a:extLst>
          </p:cNvPr>
          <p:cNvGraphicFramePr>
            <a:graphicFrameLocks noGrp="1"/>
          </p:cNvGraphicFramePr>
          <p:nvPr>
            <p:extLst>
              <p:ext uri="{D42A27DB-BD31-4B8C-83A1-F6EECF244321}">
                <p14:modId xmlns:p14="http://schemas.microsoft.com/office/powerpoint/2010/main" val="3326845769"/>
              </p:ext>
            </p:extLst>
          </p:nvPr>
        </p:nvGraphicFramePr>
        <p:xfrm>
          <a:off x="1" y="4919713"/>
          <a:ext cx="12191998" cy="1249680"/>
        </p:xfrm>
        <a:graphic>
          <a:graphicData uri="http://schemas.openxmlformats.org/drawingml/2006/table">
            <a:tbl>
              <a:tblPr bandRow="1">
                <a:tableStyleId>{5C22544A-7EE6-4342-B048-85BDC9FD1C3A}</a:tableStyleId>
              </a:tblPr>
              <a:tblGrid>
                <a:gridCol w="1741714">
                  <a:extLst>
                    <a:ext uri="{9D8B030D-6E8A-4147-A177-3AD203B41FA5}">
                      <a16:colId xmlns:a16="http://schemas.microsoft.com/office/drawing/2014/main" val="3404293891"/>
                    </a:ext>
                  </a:extLst>
                </a:gridCol>
                <a:gridCol w="1741714">
                  <a:extLst>
                    <a:ext uri="{9D8B030D-6E8A-4147-A177-3AD203B41FA5}">
                      <a16:colId xmlns:a16="http://schemas.microsoft.com/office/drawing/2014/main" val="3892052174"/>
                    </a:ext>
                  </a:extLst>
                </a:gridCol>
                <a:gridCol w="1741714">
                  <a:extLst>
                    <a:ext uri="{9D8B030D-6E8A-4147-A177-3AD203B41FA5}">
                      <a16:colId xmlns:a16="http://schemas.microsoft.com/office/drawing/2014/main" val="95572863"/>
                    </a:ext>
                  </a:extLst>
                </a:gridCol>
                <a:gridCol w="1741714">
                  <a:extLst>
                    <a:ext uri="{9D8B030D-6E8A-4147-A177-3AD203B41FA5}">
                      <a16:colId xmlns:a16="http://schemas.microsoft.com/office/drawing/2014/main" val="3551724132"/>
                    </a:ext>
                  </a:extLst>
                </a:gridCol>
                <a:gridCol w="1741714">
                  <a:extLst>
                    <a:ext uri="{9D8B030D-6E8A-4147-A177-3AD203B41FA5}">
                      <a16:colId xmlns:a16="http://schemas.microsoft.com/office/drawing/2014/main" val="2417821206"/>
                    </a:ext>
                  </a:extLst>
                </a:gridCol>
                <a:gridCol w="1741714">
                  <a:extLst>
                    <a:ext uri="{9D8B030D-6E8A-4147-A177-3AD203B41FA5}">
                      <a16:colId xmlns:a16="http://schemas.microsoft.com/office/drawing/2014/main" val="292371374"/>
                    </a:ext>
                  </a:extLst>
                </a:gridCol>
                <a:gridCol w="1741714">
                  <a:extLst>
                    <a:ext uri="{9D8B030D-6E8A-4147-A177-3AD203B41FA5}">
                      <a16:colId xmlns:a16="http://schemas.microsoft.com/office/drawing/2014/main" val="559388530"/>
                    </a:ext>
                  </a:extLst>
                </a:gridCol>
              </a:tblGrid>
              <a:tr h="0">
                <a:tc>
                  <a:txBody>
                    <a:bodyPr/>
                    <a:lstStyle/>
                    <a:p>
                      <a:pPr algn="r" fontAlgn="ctr"/>
                      <a:endParaRPr lang="en-US">
                        <a:effectLst/>
                      </a:endParaRPr>
                    </a:p>
                  </a:txBody>
                  <a:tcPr marL="76200" marR="76200" marT="38100" marB="38100" anchor="ctr">
                    <a:lnL>
                      <a:noFill/>
                    </a:lnL>
                    <a:lnR>
                      <a:noFill/>
                    </a:lnR>
                    <a:lnT>
                      <a:noFill/>
                    </a:lnT>
                    <a:lnB>
                      <a:noFill/>
                    </a:lnB>
                    <a:noFill/>
                  </a:tcPr>
                </a:tc>
                <a:tc>
                  <a:txBody>
                    <a:bodyPr/>
                    <a:lstStyle/>
                    <a:p>
                      <a:pPr algn="r" fontAlgn="ctr"/>
                      <a:r>
                        <a:rPr lang="en-US">
                          <a:effectLst/>
                        </a:rPr>
                        <a:t>MAE</a:t>
                      </a:r>
                    </a:p>
                  </a:txBody>
                  <a:tcPr marL="76200" marR="76200" marT="38100" marB="38100" anchor="ctr">
                    <a:lnL>
                      <a:noFill/>
                    </a:lnL>
                    <a:lnR>
                      <a:noFill/>
                    </a:lnR>
                    <a:lnT>
                      <a:noFill/>
                    </a:lnT>
                    <a:lnB>
                      <a:noFill/>
                    </a:lnB>
                    <a:noFill/>
                  </a:tcPr>
                </a:tc>
                <a:tc>
                  <a:txBody>
                    <a:bodyPr/>
                    <a:lstStyle/>
                    <a:p>
                      <a:pPr algn="r" fontAlgn="ctr"/>
                      <a:r>
                        <a:rPr lang="en-US">
                          <a:effectLst/>
                        </a:rPr>
                        <a:t>MSE</a:t>
                      </a:r>
                    </a:p>
                  </a:txBody>
                  <a:tcPr marL="76200" marR="76200" marT="38100" marB="38100" anchor="ctr">
                    <a:lnL>
                      <a:noFill/>
                    </a:lnL>
                    <a:lnR>
                      <a:noFill/>
                    </a:lnR>
                    <a:lnT>
                      <a:noFill/>
                    </a:lnT>
                    <a:lnB>
                      <a:noFill/>
                    </a:lnB>
                    <a:noFill/>
                  </a:tcPr>
                </a:tc>
                <a:tc>
                  <a:txBody>
                    <a:bodyPr/>
                    <a:lstStyle/>
                    <a:p>
                      <a:pPr algn="r" fontAlgn="ctr"/>
                      <a:r>
                        <a:rPr lang="en-US">
                          <a:effectLst/>
                        </a:rPr>
                        <a:t>RMSE</a:t>
                      </a:r>
                    </a:p>
                  </a:txBody>
                  <a:tcPr marL="76200" marR="76200" marT="38100" marB="38100" anchor="ctr">
                    <a:lnL>
                      <a:noFill/>
                    </a:lnL>
                    <a:lnR>
                      <a:noFill/>
                    </a:lnR>
                    <a:lnT>
                      <a:noFill/>
                    </a:lnT>
                    <a:lnB>
                      <a:noFill/>
                    </a:lnB>
                    <a:noFill/>
                  </a:tcPr>
                </a:tc>
                <a:tc>
                  <a:txBody>
                    <a:bodyPr/>
                    <a:lstStyle/>
                    <a:p>
                      <a:pPr algn="r" fontAlgn="ctr"/>
                      <a:r>
                        <a:rPr lang="en-US">
                          <a:effectLst/>
                        </a:rPr>
                        <a:t>Loss</a:t>
                      </a:r>
                    </a:p>
                  </a:txBody>
                  <a:tcPr marL="76200" marR="76200" marT="38100" marB="38100" anchor="ctr">
                    <a:lnL>
                      <a:noFill/>
                    </a:lnL>
                    <a:lnR>
                      <a:noFill/>
                    </a:lnR>
                    <a:lnT>
                      <a:noFill/>
                    </a:lnT>
                    <a:lnB>
                      <a:noFill/>
                    </a:lnB>
                    <a:noFill/>
                  </a:tcPr>
                </a:tc>
                <a:tc>
                  <a:txBody>
                    <a:bodyPr/>
                    <a:lstStyle/>
                    <a:p>
                      <a:pPr algn="r" fontAlgn="ctr"/>
                      <a:r>
                        <a:rPr lang="en-US">
                          <a:effectLst/>
                        </a:rPr>
                        <a:t>Accuracy</a:t>
                      </a:r>
                    </a:p>
                  </a:txBody>
                  <a:tcPr marL="76200" marR="76200" marT="38100" marB="38100" anchor="ctr">
                    <a:lnL>
                      <a:noFill/>
                    </a:lnL>
                    <a:lnR>
                      <a:noFill/>
                    </a:lnR>
                    <a:lnT>
                      <a:noFill/>
                    </a:lnT>
                    <a:lnB>
                      <a:noFill/>
                    </a:lnB>
                    <a:noFill/>
                  </a:tcPr>
                </a:tc>
                <a:tc>
                  <a:txBody>
                    <a:bodyPr/>
                    <a:lstStyle/>
                    <a:p>
                      <a:pPr algn="r" fontAlgn="ctr"/>
                      <a:r>
                        <a:rPr lang="en-US">
                          <a:effectLst/>
                        </a:rPr>
                        <a:t>F1-Score</a:t>
                      </a:r>
                    </a:p>
                  </a:txBody>
                  <a:tcPr marL="76200" marR="76200" marT="38100" marB="38100" anchor="ctr">
                    <a:lnL>
                      <a:noFill/>
                    </a:lnL>
                    <a:lnR>
                      <a:noFill/>
                    </a:lnR>
                    <a:lnT>
                      <a:noFill/>
                    </a:lnT>
                    <a:lnB>
                      <a:noFill/>
                    </a:lnB>
                    <a:noFill/>
                  </a:tcPr>
                </a:tc>
                <a:extLst>
                  <a:ext uri="{0D108BD9-81ED-4DB2-BD59-A6C34878D82A}">
                    <a16:rowId xmlns:a16="http://schemas.microsoft.com/office/drawing/2014/main" val="3036987427"/>
                  </a:ext>
                </a:extLst>
              </a:tr>
              <a:tr h="0">
                <a:tc>
                  <a:txBody>
                    <a:bodyPr/>
                    <a:lstStyle/>
                    <a:p>
                      <a:pPr algn="r" fontAlgn="ctr"/>
                      <a:r>
                        <a:rPr lang="en-US" b="0">
                          <a:effectLst/>
                        </a:rPr>
                        <a:t>Multi-Layer-Perceptron Model</a:t>
                      </a:r>
                    </a:p>
                  </a:txBody>
                  <a:tcPr marL="76200" marR="76200" marT="38100" marB="38100" anchor="ctr">
                    <a:lnL>
                      <a:noFill/>
                    </a:lnL>
                    <a:lnR>
                      <a:noFill/>
                    </a:lnR>
                    <a:lnT>
                      <a:noFill/>
                    </a:lnT>
                    <a:lnB>
                      <a:noFill/>
                    </a:lnB>
                    <a:noFill/>
                  </a:tcPr>
                </a:tc>
                <a:tc>
                  <a:txBody>
                    <a:bodyPr/>
                    <a:lstStyle/>
                    <a:p>
                      <a:r>
                        <a:rPr lang="en-US">
                          <a:effectLst/>
                        </a:rPr>
                        <a:t>1.516378</a:t>
                      </a:r>
                    </a:p>
                  </a:txBody>
                  <a:tcPr marL="76200" marR="76200" marT="38100" marB="38100" anchor="ctr">
                    <a:lnL>
                      <a:noFill/>
                    </a:lnL>
                    <a:lnR>
                      <a:noFill/>
                    </a:lnR>
                    <a:lnT>
                      <a:noFill/>
                    </a:lnT>
                    <a:lnB>
                      <a:noFill/>
                    </a:lnB>
                    <a:noFill/>
                  </a:tcPr>
                </a:tc>
                <a:tc>
                  <a:txBody>
                    <a:bodyPr/>
                    <a:lstStyle/>
                    <a:p>
                      <a:r>
                        <a:rPr lang="en-US">
                          <a:effectLst/>
                        </a:rPr>
                        <a:t>3.903661</a:t>
                      </a:r>
                    </a:p>
                  </a:txBody>
                  <a:tcPr marL="76200" marR="76200" marT="38100" marB="38100" anchor="ctr">
                    <a:lnL>
                      <a:noFill/>
                    </a:lnL>
                    <a:lnR>
                      <a:noFill/>
                    </a:lnR>
                    <a:lnT>
                      <a:noFill/>
                    </a:lnT>
                    <a:lnB>
                      <a:noFill/>
                    </a:lnB>
                    <a:noFill/>
                  </a:tcPr>
                </a:tc>
                <a:tc>
                  <a:txBody>
                    <a:bodyPr/>
                    <a:lstStyle/>
                    <a:p>
                      <a:r>
                        <a:rPr lang="en-US">
                          <a:effectLst/>
                        </a:rPr>
                        <a:t>1.975768</a:t>
                      </a:r>
                    </a:p>
                  </a:txBody>
                  <a:tcPr marL="76200" marR="76200" marT="38100" marB="38100" anchor="ctr">
                    <a:lnL>
                      <a:noFill/>
                    </a:lnL>
                    <a:lnR>
                      <a:noFill/>
                    </a:lnR>
                    <a:lnT>
                      <a:noFill/>
                    </a:lnT>
                    <a:lnB>
                      <a:noFill/>
                    </a:lnB>
                    <a:noFill/>
                  </a:tcPr>
                </a:tc>
                <a:tc>
                  <a:txBody>
                    <a:bodyPr/>
                    <a:lstStyle/>
                    <a:p>
                      <a:r>
                        <a:rPr lang="en-US">
                          <a:effectLst/>
                        </a:rPr>
                        <a:t>0.99306</a:t>
                      </a:r>
                    </a:p>
                  </a:txBody>
                  <a:tcPr marL="76200" marR="76200" marT="38100" marB="38100" anchor="ctr">
                    <a:lnL>
                      <a:noFill/>
                    </a:lnL>
                    <a:lnR>
                      <a:noFill/>
                    </a:lnR>
                    <a:lnT>
                      <a:noFill/>
                    </a:lnT>
                    <a:lnB>
                      <a:noFill/>
                    </a:lnB>
                    <a:noFill/>
                  </a:tcPr>
                </a:tc>
                <a:tc>
                  <a:txBody>
                    <a:bodyPr/>
                    <a:lstStyle/>
                    <a:p>
                      <a:r>
                        <a:rPr lang="en-US">
                          <a:effectLst/>
                        </a:rPr>
                        <a:t>0.60501</a:t>
                      </a:r>
                    </a:p>
                  </a:txBody>
                  <a:tcPr marL="76200" marR="76200" marT="38100" marB="38100" anchor="ctr">
                    <a:lnL>
                      <a:noFill/>
                    </a:lnL>
                    <a:lnR>
                      <a:noFill/>
                    </a:lnR>
                    <a:lnT>
                      <a:noFill/>
                    </a:lnT>
                    <a:lnB>
                      <a:noFill/>
                    </a:lnB>
                    <a:noFill/>
                  </a:tcPr>
                </a:tc>
                <a:tc>
                  <a:txBody>
                    <a:bodyPr/>
                    <a:lstStyle/>
                    <a:p>
                      <a:r>
                        <a:rPr lang="en-US">
                          <a:effectLst/>
                        </a:rPr>
                        <a:t>0.32948</a:t>
                      </a:r>
                    </a:p>
                  </a:txBody>
                  <a:tcPr marL="76200" marR="76200" marT="38100" marB="38100" anchor="ctr">
                    <a:lnL>
                      <a:noFill/>
                    </a:lnL>
                    <a:lnR>
                      <a:noFill/>
                    </a:lnR>
                    <a:lnT>
                      <a:noFill/>
                    </a:lnT>
                    <a:lnB>
                      <a:noFill/>
                    </a:lnB>
                    <a:noFill/>
                  </a:tcPr>
                </a:tc>
                <a:extLst>
                  <a:ext uri="{0D108BD9-81ED-4DB2-BD59-A6C34878D82A}">
                    <a16:rowId xmlns:a16="http://schemas.microsoft.com/office/drawing/2014/main" val="1601150131"/>
                  </a:ext>
                </a:extLst>
              </a:tr>
            </a:tbl>
          </a:graphicData>
        </a:graphic>
      </p:graphicFrame>
    </p:spTree>
    <p:extLst>
      <p:ext uri="{BB962C8B-B14F-4D97-AF65-F5344CB8AC3E}">
        <p14:creationId xmlns:p14="http://schemas.microsoft.com/office/powerpoint/2010/main" val="349921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02878A52-BDDD-8466-89D2-B824E640CBC1}"/>
              </a:ext>
            </a:extLst>
          </p:cNvPr>
          <p:cNvPicPr>
            <a:picLocks noChangeAspect="1"/>
          </p:cNvPicPr>
          <p:nvPr/>
        </p:nvPicPr>
        <p:blipFill>
          <a:blip r:embed="rId2"/>
          <a:stretch>
            <a:fillRect/>
          </a:stretch>
        </p:blipFill>
        <p:spPr>
          <a:xfrm>
            <a:off x="0" y="377098"/>
            <a:ext cx="12192000" cy="3611065"/>
          </a:xfrm>
          <a:prstGeom prst="rect">
            <a:avLst/>
          </a:prstGeom>
        </p:spPr>
      </p:pic>
      <p:graphicFrame>
        <p:nvGraphicFramePr>
          <p:cNvPr id="4" name="Table 3">
            <a:extLst>
              <a:ext uri="{FF2B5EF4-FFF2-40B4-BE49-F238E27FC236}">
                <a16:creationId xmlns:a16="http://schemas.microsoft.com/office/drawing/2014/main" id="{3AFED271-BF57-29F8-D7EC-71387F9C723C}"/>
              </a:ext>
            </a:extLst>
          </p:cNvPr>
          <p:cNvGraphicFramePr>
            <a:graphicFrameLocks noGrp="1"/>
          </p:cNvGraphicFramePr>
          <p:nvPr>
            <p:extLst>
              <p:ext uri="{D42A27DB-BD31-4B8C-83A1-F6EECF244321}">
                <p14:modId xmlns:p14="http://schemas.microsoft.com/office/powerpoint/2010/main" val="3455218078"/>
              </p:ext>
            </p:extLst>
          </p:nvPr>
        </p:nvGraphicFramePr>
        <p:xfrm>
          <a:off x="1844842" y="5193631"/>
          <a:ext cx="7351824" cy="1000473"/>
        </p:xfrm>
        <a:graphic>
          <a:graphicData uri="http://schemas.openxmlformats.org/drawingml/2006/table">
            <a:tbl>
              <a:tblPr bandRow="1">
                <a:tableStyleId>{5C22544A-7EE6-4342-B048-85BDC9FD1C3A}</a:tableStyleId>
              </a:tblPr>
              <a:tblGrid>
                <a:gridCol w="1483699">
                  <a:extLst>
                    <a:ext uri="{9D8B030D-6E8A-4147-A177-3AD203B41FA5}">
                      <a16:colId xmlns:a16="http://schemas.microsoft.com/office/drawing/2014/main" val="1384493605"/>
                    </a:ext>
                  </a:extLst>
                </a:gridCol>
                <a:gridCol w="817781">
                  <a:extLst>
                    <a:ext uri="{9D8B030D-6E8A-4147-A177-3AD203B41FA5}">
                      <a16:colId xmlns:a16="http://schemas.microsoft.com/office/drawing/2014/main" val="642003221"/>
                    </a:ext>
                  </a:extLst>
                </a:gridCol>
                <a:gridCol w="752758">
                  <a:extLst>
                    <a:ext uri="{9D8B030D-6E8A-4147-A177-3AD203B41FA5}">
                      <a16:colId xmlns:a16="http://schemas.microsoft.com/office/drawing/2014/main" val="837437769"/>
                    </a:ext>
                  </a:extLst>
                </a:gridCol>
                <a:gridCol w="969459">
                  <a:extLst>
                    <a:ext uri="{9D8B030D-6E8A-4147-A177-3AD203B41FA5}">
                      <a16:colId xmlns:a16="http://schemas.microsoft.com/office/drawing/2014/main" val="352010832"/>
                    </a:ext>
                  </a:extLst>
                </a:gridCol>
                <a:gridCol w="1117733">
                  <a:extLst>
                    <a:ext uri="{9D8B030D-6E8A-4147-A177-3AD203B41FA5}">
                      <a16:colId xmlns:a16="http://schemas.microsoft.com/office/drawing/2014/main" val="2074858551"/>
                    </a:ext>
                  </a:extLst>
                </a:gridCol>
                <a:gridCol w="1129141">
                  <a:extLst>
                    <a:ext uri="{9D8B030D-6E8A-4147-A177-3AD203B41FA5}">
                      <a16:colId xmlns:a16="http://schemas.microsoft.com/office/drawing/2014/main" val="4248107595"/>
                    </a:ext>
                  </a:extLst>
                </a:gridCol>
                <a:gridCol w="1081253">
                  <a:extLst>
                    <a:ext uri="{9D8B030D-6E8A-4147-A177-3AD203B41FA5}">
                      <a16:colId xmlns:a16="http://schemas.microsoft.com/office/drawing/2014/main" val="675544210"/>
                    </a:ext>
                  </a:extLst>
                </a:gridCol>
              </a:tblGrid>
              <a:tr h="375633">
                <a:tc>
                  <a:txBody>
                    <a:bodyPr/>
                    <a:lstStyle/>
                    <a:p>
                      <a:pPr algn="r" fontAlgn="ctr"/>
                      <a:endParaRPr lang="en-US">
                        <a:effectLst/>
                      </a:endParaRPr>
                    </a:p>
                  </a:txBody>
                  <a:tcPr marL="76200" marR="76200" marT="38100" marB="38100" anchor="ctr">
                    <a:lnL>
                      <a:noFill/>
                    </a:lnL>
                    <a:lnR>
                      <a:noFill/>
                    </a:lnR>
                    <a:lnT>
                      <a:noFill/>
                    </a:lnT>
                    <a:lnB>
                      <a:noFill/>
                    </a:lnB>
                    <a:noFill/>
                  </a:tcPr>
                </a:tc>
                <a:tc>
                  <a:txBody>
                    <a:bodyPr/>
                    <a:lstStyle/>
                    <a:p>
                      <a:pPr algn="r" fontAlgn="ctr"/>
                      <a:r>
                        <a:rPr lang="en-US">
                          <a:effectLst/>
                        </a:rPr>
                        <a:t>   MAE</a:t>
                      </a:r>
                    </a:p>
                  </a:txBody>
                  <a:tcPr marL="76200" marR="76200" marT="38100" marB="38100" anchor="ctr">
                    <a:lnL>
                      <a:noFill/>
                    </a:lnL>
                    <a:lnR>
                      <a:noFill/>
                    </a:lnR>
                    <a:lnT>
                      <a:noFill/>
                    </a:lnT>
                    <a:lnB>
                      <a:noFill/>
                    </a:lnB>
                    <a:noFill/>
                  </a:tcPr>
                </a:tc>
                <a:tc>
                  <a:txBody>
                    <a:bodyPr/>
                    <a:lstStyle/>
                    <a:p>
                      <a:pPr algn="r" fontAlgn="ctr"/>
                      <a:r>
                        <a:rPr lang="en-US">
                          <a:effectLst/>
                        </a:rPr>
                        <a:t>MSE</a:t>
                      </a:r>
                    </a:p>
                  </a:txBody>
                  <a:tcPr marL="76200" marR="76200" marT="38100" marB="38100" anchor="ctr">
                    <a:lnL>
                      <a:noFill/>
                    </a:lnL>
                    <a:lnR>
                      <a:noFill/>
                    </a:lnR>
                    <a:lnT>
                      <a:noFill/>
                    </a:lnT>
                    <a:lnB>
                      <a:noFill/>
                    </a:lnB>
                    <a:noFill/>
                  </a:tcPr>
                </a:tc>
                <a:tc>
                  <a:txBody>
                    <a:bodyPr/>
                    <a:lstStyle/>
                    <a:p>
                      <a:pPr algn="r" fontAlgn="ctr"/>
                      <a:r>
                        <a:rPr lang="en-US">
                          <a:effectLst/>
                        </a:rPr>
                        <a:t>RMSE</a:t>
                      </a:r>
                    </a:p>
                  </a:txBody>
                  <a:tcPr marL="76200" marR="76200" marT="38100" marB="38100" anchor="ctr">
                    <a:lnL>
                      <a:noFill/>
                    </a:lnL>
                    <a:lnR>
                      <a:noFill/>
                    </a:lnR>
                    <a:lnT>
                      <a:noFill/>
                    </a:lnT>
                    <a:lnB>
                      <a:noFill/>
                    </a:lnB>
                    <a:noFill/>
                  </a:tcPr>
                </a:tc>
                <a:tc>
                  <a:txBody>
                    <a:bodyPr/>
                    <a:lstStyle/>
                    <a:p>
                      <a:pPr algn="r" fontAlgn="ctr"/>
                      <a:r>
                        <a:rPr lang="en-US">
                          <a:effectLst/>
                        </a:rPr>
                        <a:t>Loss</a:t>
                      </a:r>
                    </a:p>
                  </a:txBody>
                  <a:tcPr marL="76200" marR="76200" marT="38100" marB="38100" anchor="ctr">
                    <a:lnL>
                      <a:noFill/>
                    </a:lnL>
                    <a:lnR>
                      <a:noFill/>
                    </a:lnR>
                    <a:lnT>
                      <a:noFill/>
                    </a:lnT>
                    <a:lnB>
                      <a:noFill/>
                    </a:lnB>
                    <a:noFill/>
                  </a:tcPr>
                </a:tc>
                <a:tc>
                  <a:txBody>
                    <a:bodyPr/>
                    <a:lstStyle/>
                    <a:p>
                      <a:pPr algn="r" fontAlgn="ctr"/>
                      <a:r>
                        <a:rPr lang="en-US">
                          <a:effectLst/>
                        </a:rPr>
                        <a:t>Accuracy</a:t>
                      </a:r>
                    </a:p>
                  </a:txBody>
                  <a:tcPr marL="76200" marR="76200" marT="38100" marB="38100" anchor="ctr">
                    <a:lnL>
                      <a:noFill/>
                    </a:lnL>
                    <a:lnR>
                      <a:noFill/>
                    </a:lnR>
                    <a:lnT>
                      <a:noFill/>
                    </a:lnT>
                    <a:lnB>
                      <a:noFill/>
                    </a:lnB>
                    <a:noFill/>
                  </a:tcPr>
                </a:tc>
                <a:tc>
                  <a:txBody>
                    <a:bodyPr/>
                    <a:lstStyle/>
                    <a:p>
                      <a:pPr algn="r" fontAlgn="ctr"/>
                      <a:r>
                        <a:rPr lang="en-US">
                          <a:effectLst/>
                        </a:rPr>
                        <a:t>F1-Score</a:t>
                      </a:r>
                    </a:p>
                  </a:txBody>
                  <a:tcPr marL="76200" marR="76200" marT="38100" marB="38100" anchor="ctr">
                    <a:lnL>
                      <a:noFill/>
                    </a:lnL>
                    <a:lnR>
                      <a:noFill/>
                    </a:lnR>
                    <a:lnT>
                      <a:noFill/>
                    </a:lnT>
                    <a:lnB>
                      <a:noFill/>
                    </a:lnB>
                    <a:noFill/>
                  </a:tcPr>
                </a:tc>
                <a:extLst>
                  <a:ext uri="{0D108BD9-81ED-4DB2-BD59-A6C34878D82A}">
                    <a16:rowId xmlns:a16="http://schemas.microsoft.com/office/drawing/2014/main" val="1021009063"/>
                  </a:ext>
                </a:extLst>
              </a:tr>
              <a:tr h="0">
                <a:tc>
                  <a:txBody>
                    <a:bodyPr/>
                    <a:lstStyle/>
                    <a:p>
                      <a:pPr algn="r" fontAlgn="ctr"/>
                      <a:r>
                        <a:rPr lang="en-US" b="0">
                          <a:effectLst/>
                        </a:rPr>
                        <a:t>AlexNet CNN</a:t>
                      </a:r>
                    </a:p>
                  </a:txBody>
                  <a:tcPr marL="76200" marR="76200" marT="38100" marB="38100" anchor="ctr">
                    <a:lnL>
                      <a:noFill/>
                    </a:lnL>
                    <a:lnR>
                      <a:noFill/>
                    </a:lnR>
                    <a:lnT>
                      <a:noFill/>
                    </a:lnT>
                    <a:lnB>
                      <a:noFill/>
                    </a:lnB>
                    <a:noFill/>
                  </a:tcPr>
                </a:tc>
                <a:tc>
                  <a:txBody>
                    <a:bodyPr/>
                    <a:lstStyle/>
                    <a:p>
                      <a:r>
                        <a:rPr lang="en-US" dirty="0">
                          <a:effectLst/>
                        </a:rPr>
                        <a:t>1.258189</a:t>
                      </a:r>
                    </a:p>
                  </a:txBody>
                  <a:tcPr marL="76200" marR="76200" marT="38100" marB="38100" anchor="ctr">
                    <a:lnL>
                      <a:noFill/>
                    </a:lnL>
                    <a:lnR>
                      <a:noFill/>
                    </a:lnR>
                    <a:lnT>
                      <a:noFill/>
                    </a:lnT>
                    <a:lnB>
                      <a:noFill/>
                    </a:lnB>
                    <a:noFill/>
                  </a:tcPr>
                </a:tc>
                <a:tc>
                  <a:txBody>
                    <a:bodyPr/>
                    <a:lstStyle/>
                    <a:p>
                      <a:r>
                        <a:rPr lang="en-US">
                          <a:effectLst/>
                        </a:rPr>
                        <a:t>3.028902</a:t>
                      </a:r>
                    </a:p>
                  </a:txBody>
                  <a:tcPr marL="76200" marR="76200" marT="38100" marB="38100" anchor="ctr">
                    <a:lnL>
                      <a:noFill/>
                    </a:lnL>
                    <a:lnR>
                      <a:noFill/>
                    </a:lnR>
                    <a:lnT>
                      <a:noFill/>
                    </a:lnT>
                    <a:lnB>
                      <a:noFill/>
                    </a:lnB>
                    <a:noFill/>
                  </a:tcPr>
                </a:tc>
                <a:tc>
                  <a:txBody>
                    <a:bodyPr/>
                    <a:lstStyle/>
                    <a:p>
                      <a:r>
                        <a:rPr lang="en-US">
                          <a:effectLst/>
                        </a:rPr>
                        <a:t>1.740374</a:t>
                      </a:r>
                    </a:p>
                  </a:txBody>
                  <a:tcPr marL="76200" marR="76200" marT="38100" marB="38100" anchor="ctr">
                    <a:lnL>
                      <a:noFill/>
                    </a:lnL>
                    <a:lnR>
                      <a:noFill/>
                    </a:lnR>
                    <a:lnT>
                      <a:noFill/>
                    </a:lnT>
                    <a:lnB>
                      <a:noFill/>
                    </a:lnB>
                    <a:noFill/>
                  </a:tcPr>
                </a:tc>
                <a:tc>
                  <a:txBody>
                    <a:bodyPr/>
                    <a:lstStyle/>
                    <a:p>
                      <a:r>
                        <a:rPr lang="en-US">
                          <a:effectLst/>
                        </a:rPr>
                        <a:t>1.080837</a:t>
                      </a:r>
                    </a:p>
                  </a:txBody>
                  <a:tcPr marL="76200" marR="76200" marT="38100" marB="38100" anchor="ctr">
                    <a:lnL>
                      <a:noFill/>
                    </a:lnL>
                    <a:lnR>
                      <a:noFill/>
                    </a:lnR>
                    <a:lnT>
                      <a:noFill/>
                    </a:lnT>
                    <a:lnB>
                      <a:noFill/>
                    </a:lnB>
                    <a:noFill/>
                  </a:tcPr>
                </a:tc>
                <a:tc>
                  <a:txBody>
                    <a:bodyPr/>
                    <a:lstStyle/>
                    <a:p>
                      <a:r>
                        <a:rPr lang="en-US">
                          <a:effectLst/>
                        </a:rPr>
                        <a:t>0.528902</a:t>
                      </a:r>
                    </a:p>
                  </a:txBody>
                  <a:tcPr marL="76200" marR="76200" marT="38100" marB="38100" anchor="ctr">
                    <a:lnL>
                      <a:noFill/>
                    </a:lnL>
                    <a:lnR>
                      <a:noFill/>
                    </a:lnR>
                    <a:lnT>
                      <a:noFill/>
                    </a:lnT>
                    <a:lnB>
                      <a:noFill/>
                    </a:lnB>
                    <a:noFill/>
                  </a:tcPr>
                </a:tc>
                <a:tc>
                  <a:txBody>
                    <a:bodyPr/>
                    <a:lstStyle/>
                    <a:p>
                      <a:r>
                        <a:rPr lang="en-US">
                          <a:effectLst/>
                        </a:rPr>
                        <a:t>0.382466</a:t>
                      </a:r>
                    </a:p>
                  </a:txBody>
                  <a:tcPr marL="76200" marR="76200" marT="38100" marB="38100" anchor="ctr">
                    <a:lnL>
                      <a:noFill/>
                    </a:lnL>
                    <a:lnR>
                      <a:noFill/>
                    </a:lnR>
                    <a:lnT>
                      <a:noFill/>
                    </a:lnT>
                    <a:lnB>
                      <a:noFill/>
                    </a:lnB>
                    <a:noFill/>
                  </a:tcPr>
                </a:tc>
                <a:extLst>
                  <a:ext uri="{0D108BD9-81ED-4DB2-BD59-A6C34878D82A}">
                    <a16:rowId xmlns:a16="http://schemas.microsoft.com/office/drawing/2014/main" val="3584420528"/>
                  </a:ext>
                </a:extLst>
              </a:tr>
            </a:tbl>
          </a:graphicData>
        </a:graphic>
      </p:graphicFrame>
    </p:spTree>
    <p:extLst>
      <p:ext uri="{BB962C8B-B14F-4D97-AF65-F5344CB8AC3E}">
        <p14:creationId xmlns:p14="http://schemas.microsoft.com/office/powerpoint/2010/main" val="5590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1826A-FB83-C6E5-40AF-97B159135BCE}"/>
              </a:ext>
            </a:extLst>
          </p:cNvPr>
          <p:cNvPicPr>
            <a:picLocks noChangeAspect="1"/>
          </p:cNvPicPr>
          <p:nvPr/>
        </p:nvPicPr>
        <p:blipFill>
          <a:blip r:embed="rId2"/>
          <a:stretch>
            <a:fillRect/>
          </a:stretch>
        </p:blipFill>
        <p:spPr>
          <a:xfrm>
            <a:off x="372757" y="275774"/>
            <a:ext cx="11536723" cy="4882010"/>
          </a:xfrm>
          <a:prstGeom prst="rect">
            <a:avLst/>
          </a:prstGeom>
        </p:spPr>
      </p:pic>
      <p:graphicFrame>
        <p:nvGraphicFramePr>
          <p:cNvPr id="4" name="Table 3">
            <a:extLst>
              <a:ext uri="{FF2B5EF4-FFF2-40B4-BE49-F238E27FC236}">
                <a16:creationId xmlns:a16="http://schemas.microsoft.com/office/drawing/2014/main" id="{CAE2738E-FF67-46C8-6805-4450A11E4F42}"/>
              </a:ext>
            </a:extLst>
          </p:cNvPr>
          <p:cNvGraphicFramePr>
            <a:graphicFrameLocks noGrp="1"/>
          </p:cNvGraphicFramePr>
          <p:nvPr>
            <p:extLst>
              <p:ext uri="{D42A27DB-BD31-4B8C-83A1-F6EECF244321}">
                <p14:modId xmlns:p14="http://schemas.microsoft.com/office/powerpoint/2010/main" val="41025325"/>
              </p:ext>
            </p:extLst>
          </p:nvPr>
        </p:nvGraphicFramePr>
        <p:xfrm>
          <a:off x="2375531" y="5458834"/>
          <a:ext cx="7519430" cy="701040"/>
        </p:xfrm>
        <a:graphic>
          <a:graphicData uri="http://schemas.openxmlformats.org/drawingml/2006/table">
            <a:tbl>
              <a:tblPr bandRow="1">
                <a:tableStyleId>{5C22544A-7EE6-4342-B048-85BDC9FD1C3A}</a:tableStyleId>
              </a:tblPr>
              <a:tblGrid>
                <a:gridCol w="1368380">
                  <a:extLst>
                    <a:ext uri="{9D8B030D-6E8A-4147-A177-3AD203B41FA5}">
                      <a16:colId xmlns:a16="http://schemas.microsoft.com/office/drawing/2014/main" val="2918603783"/>
                    </a:ext>
                  </a:extLst>
                </a:gridCol>
                <a:gridCol w="1025175">
                  <a:extLst>
                    <a:ext uri="{9D8B030D-6E8A-4147-A177-3AD203B41FA5}">
                      <a16:colId xmlns:a16="http://schemas.microsoft.com/office/drawing/2014/main" val="3584282209"/>
                    </a:ext>
                  </a:extLst>
                </a:gridCol>
                <a:gridCol w="1025175">
                  <a:extLst>
                    <a:ext uri="{9D8B030D-6E8A-4147-A177-3AD203B41FA5}">
                      <a16:colId xmlns:a16="http://schemas.microsoft.com/office/drawing/2014/main" val="3557927469"/>
                    </a:ext>
                  </a:extLst>
                </a:gridCol>
                <a:gridCol w="1025175">
                  <a:extLst>
                    <a:ext uri="{9D8B030D-6E8A-4147-A177-3AD203B41FA5}">
                      <a16:colId xmlns:a16="http://schemas.microsoft.com/office/drawing/2014/main" val="1555784656"/>
                    </a:ext>
                  </a:extLst>
                </a:gridCol>
                <a:gridCol w="1025175">
                  <a:extLst>
                    <a:ext uri="{9D8B030D-6E8A-4147-A177-3AD203B41FA5}">
                      <a16:colId xmlns:a16="http://schemas.microsoft.com/office/drawing/2014/main" val="3609664112"/>
                    </a:ext>
                  </a:extLst>
                </a:gridCol>
                <a:gridCol w="1025175">
                  <a:extLst>
                    <a:ext uri="{9D8B030D-6E8A-4147-A177-3AD203B41FA5}">
                      <a16:colId xmlns:a16="http://schemas.microsoft.com/office/drawing/2014/main" val="4039775504"/>
                    </a:ext>
                  </a:extLst>
                </a:gridCol>
                <a:gridCol w="1025175">
                  <a:extLst>
                    <a:ext uri="{9D8B030D-6E8A-4147-A177-3AD203B41FA5}">
                      <a16:colId xmlns:a16="http://schemas.microsoft.com/office/drawing/2014/main" val="930748097"/>
                    </a:ext>
                  </a:extLst>
                </a:gridCol>
              </a:tblGrid>
              <a:tr h="0">
                <a:tc>
                  <a:txBody>
                    <a:bodyPr/>
                    <a:lstStyle/>
                    <a:p>
                      <a:pPr algn="r" fontAlgn="ctr"/>
                      <a:endParaRPr lang="en-US">
                        <a:effectLst/>
                      </a:endParaRPr>
                    </a:p>
                  </a:txBody>
                  <a:tcPr marL="76200" marR="76200" marT="38100" marB="38100" anchor="ctr">
                    <a:lnL>
                      <a:noFill/>
                    </a:lnL>
                    <a:lnR>
                      <a:noFill/>
                    </a:lnR>
                    <a:lnT>
                      <a:noFill/>
                    </a:lnT>
                    <a:lnB>
                      <a:noFill/>
                    </a:lnB>
                    <a:noFill/>
                  </a:tcPr>
                </a:tc>
                <a:tc>
                  <a:txBody>
                    <a:bodyPr/>
                    <a:lstStyle/>
                    <a:p>
                      <a:pPr algn="r" fontAlgn="ctr"/>
                      <a:r>
                        <a:rPr lang="en-US">
                          <a:effectLst/>
                        </a:rPr>
                        <a:t>MAE</a:t>
                      </a:r>
                    </a:p>
                  </a:txBody>
                  <a:tcPr marL="76200" marR="76200" marT="38100" marB="38100" anchor="ctr">
                    <a:lnL>
                      <a:noFill/>
                    </a:lnL>
                    <a:lnR>
                      <a:noFill/>
                    </a:lnR>
                    <a:lnT>
                      <a:noFill/>
                    </a:lnT>
                    <a:lnB>
                      <a:noFill/>
                    </a:lnB>
                    <a:noFill/>
                  </a:tcPr>
                </a:tc>
                <a:tc>
                  <a:txBody>
                    <a:bodyPr/>
                    <a:lstStyle/>
                    <a:p>
                      <a:pPr algn="r" fontAlgn="ctr"/>
                      <a:r>
                        <a:rPr lang="en-US">
                          <a:effectLst/>
                        </a:rPr>
                        <a:t>MSE</a:t>
                      </a:r>
                    </a:p>
                  </a:txBody>
                  <a:tcPr marL="76200" marR="76200" marT="38100" marB="38100" anchor="ctr">
                    <a:lnL>
                      <a:noFill/>
                    </a:lnL>
                    <a:lnR>
                      <a:noFill/>
                    </a:lnR>
                    <a:lnT>
                      <a:noFill/>
                    </a:lnT>
                    <a:lnB>
                      <a:noFill/>
                    </a:lnB>
                    <a:noFill/>
                  </a:tcPr>
                </a:tc>
                <a:tc>
                  <a:txBody>
                    <a:bodyPr/>
                    <a:lstStyle/>
                    <a:p>
                      <a:pPr algn="r" fontAlgn="ctr"/>
                      <a:r>
                        <a:rPr lang="en-US">
                          <a:effectLst/>
                        </a:rPr>
                        <a:t>RMSE</a:t>
                      </a:r>
                    </a:p>
                  </a:txBody>
                  <a:tcPr marL="76200" marR="76200" marT="38100" marB="38100" anchor="ctr">
                    <a:lnL>
                      <a:noFill/>
                    </a:lnL>
                    <a:lnR>
                      <a:noFill/>
                    </a:lnR>
                    <a:lnT>
                      <a:noFill/>
                    </a:lnT>
                    <a:lnB>
                      <a:noFill/>
                    </a:lnB>
                    <a:noFill/>
                  </a:tcPr>
                </a:tc>
                <a:tc>
                  <a:txBody>
                    <a:bodyPr/>
                    <a:lstStyle/>
                    <a:p>
                      <a:pPr algn="r" fontAlgn="ctr"/>
                      <a:r>
                        <a:rPr lang="en-US">
                          <a:effectLst/>
                        </a:rPr>
                        <a:t>Loss</a:t>
                      </a:r>
                    </a:p>
                  </a:txBody>
                  <a:tcPr marL="76200" marR="76200" marT="38100" marB="38100" anchor="ctr">
                    <a:lnL>
                      <a:noFill/>
                    </a:lnL>
                    <a:lnR>
                      <a:noFill/>
                    </a:lnR>
                    <a:lnT>
                      <a:noFill/>
                    </a:lnT>
                    <a:lnB>
                      <a:noFill/>
                    </a:lnB>
                    <a:noFill/>
                  </a:tcPr>
                </a:tc>
                <a:tc>
                  <a:txBody>
                    <a:bodyPr/>
                    <a:lstStyle/>
                    <a:p>
                      <a:pPr algn="r" fontAlgn="ctr"/>
                      <a:r>
                        <a:rPr lang="en-US">
                          <a:effectLst/>
                        </a:rPr>
                        <a:t>Accuracy</a:t>
                      </a:r>
                    </a:p>
                  </a:txBody>
                  <a:tcPr marL="76200" marR="76200" marT="38100" marB="38100" anchor="ctr">
                    <a:lnL>
                      <a:noFill/>
                    </a:lnL>
                    <a:lnR>
                      <a:noFill/>
                    </a:lnR>
                    <a:lnT>
                      <a:noFill/>
                    </a:lnT>
                    <a:lnB>
                      <a:noFill/>
                    </a:lnB>
                    <a:noFill/>
                  </a:tcPr>
                </a:tc>
                <a:tc>
                  <a:txBody>
                    <a:bodyPr/>
                    <a:lstStyle/>
                    <a:p>
                      <a:pPr algn="r" fontAlgn="ctr"/>
                      <a:r>
                        <a:rPr lang="en-US">
                          <a:effectLst/>
                        </a:rPr>
                        <a:t>F1-Score</a:t>
                      </a:r>
                    </a:p>
                  </a:txBody>
                  <a:tcPr marL="76200" marR="76200" marT="38100" marB="38100" anchor="ctr">
                    <a:lnL>
                      <a:noFill/>
                    </a:lnL>
                    <a:lnR>
                      <a:noFill/>
                    </a:lnR>
                    <a:lnT>
                      <a:noFill/>
                    </a:lnT>
                    <a:lnB>
                      <a:noFill/>
                    </a:lnB>
                    <a:noFill/>
                  </a:tcPr>
                </a:tc>
                <a:extLst>
                  <a:ext uri="{0D108BD9-81ED-4DB2-BD59-A6C34878D82A}">
                    <a16:rowId xmlns:a16="http://schemas.microsoft.com/office/drawing/2014/main" val="2873700474"/>
                  </a:ext>
                </a:extLst>
              </a:tr>
              <a:tr h="0">
                <a:tc>
                  <a:txBody>
                    <a:bodyPr/>
                    <a:lstStyle/>
                    <a:p>
                      <a:pPr algn="r" fontAlgn="ctr"/>
                      <a:r>
                        <a:rPr lang="en-US" b="0">
                          <a:effectLst/>
                        </a:rPr>
                        <a:t>InceptionV3</a:t>
                      </a:r>
                    </a:p>
                  </a:txBody>
                  <a:tcPr marL="76200" marR="76200" marT="38100" marB="38100" anchor="ctr">
                    <a:lnL>
                      <a:noFill/>
                    </a:lnL>
                    <a:lnR>
                      <a:noFill/>
                    </a:lnR>
                    <a:lnT>
                      <a:noFill/>
                    </a:lnT>
                    <a:lnB>
                      <a:noFill/>
                    </a:lnB>
                    <a:noFill/>
                  </a:tcPr>
                </a:tc>
                <a:tc>
                  <a:txBody>
                    <a:bodyPr/>
                    <a:lstStyle/>
                    <a:p>
                      <a:r>
                        <a:rPr lang="en-US">
                          <a:effectLst/>
                        </a:rPr>
                        <a:t>1.372832</a:t>
                      </a:r>
                    </a:p>
                  </a:txBody>
                  <a:tcPr marL="76200" marR="76200" marT="38100" marB="38100" anchor="ctr">
                    <a:lnL>
                      <a:noFill/>
                    </a:lnL>
                    <a:lnR>
                      <a:noFill/>
                    </a:lnR>
                    <a:lnT>
                      <a:noFill/>
                    </a:lnT>
                    <a:lnB>
                      <a:noFill/>
                    </a:lnB>
                    <a:noFill/>
                  </a:tcPr>
                </a:tc>
                <a:tc>
                  <a:txBody>
                    <a:bodyPr/>
                    <a:lstStyle/>
                    <a:p>
                      <a:r>
                        <a:rPr lang="en-US">
                          <a:effectLst/>
                        </a:rPr>
                        <a:t>3.222543</a:t>
                      </a:r>
                    </a:p>
                  </a:txBody>
                  <a:tcPr marL="76200" marR="76200" marT="38100" marB="38100" anchor="ctr">
                    <a:lnL>
                      <a:noFill/>
                    </a:lnL>
                    <a:lnR>
                      <a:noFill/>
                    </a:lnR>
                    <a:lnT>
                      <a:noFill/>
                    </a:lnT>
                    <a:lnB>
                      <a:noFill/>
                    </a:lnB>
                    <a:noFill/>
                  </a:tcPr>
                </a:tc>
                <a:tc>
                  <a:txBody>
                    <a:bodyPr/>
                    <a:lstStyle/>
                    <a:p>
                      <a:r>
                        <a:rPr lang="en-US">
                          <a:effectLst/>
                        </a:rPr>
                        <a:t>1.795144</a:t>
                      </a:r>
                    </a:p>
                  </a:txBody>
                  <a:tcPr marL="76200" marR="76200" marT="38100" marB="38100" anchor="ctr">
                    <a:lnL>
                      <a:noFill/>
                    </a:lnL>
                    <a:lnR>
                      <a:noFill/>
                    </a:lnR>
                    <a:lnT>
                      <a:noFill/>
                    </a:lnT>
                    <a:lnB>
                      <a:noFill/>
                    </a:lnB>
                    <a:noFill/>
                  </a:tcPr>
                </a:tc>
                <a:tc>
                  <a:txBody>
                    <a:bodyPr/>
                    <a:lstStyle/>
                    <a:p>
                      <a:r>
                        <a:rPr lang="en-US">
                          <a:effectLst/>
                        </a:rPr>
                        <a:t>0.472218</a:t>
                      </a:r>
                    </a:p>
                  </a:txBody>
                  <a:tcPr marL="76200" marR="76200" marT="38100" marB="38100" anchor="ctr">
                    <a:lnL>
                      <a:noFill/>
                    </a:lnL>
                    <a:lnR>
                      <a:noFill/>
                    </a:lnR>
                    <a:lnT>
                      <a:noFill/>
                    </a:lnT>
                    <a:lnB>
                      <a:noFill/>
                    </a:lnB>
                    <a:noFill/>
                  </a:tcPr>
                </a:tc>
                <a:tc>
                  <a:txBody>
                    <a:bodyPr/>
                    <a:lstStyle/>
                    <a:p>
                      <a:r>
                        <a:rPr lang="en-US">
                          <a:effectLst/>
                        </a:rPr>
                        <a:t>0.813102</a:t>
                      </a:r>
                    </a:p>
                  </a:txBody>
                  <a:tcPr marL="76200" marR="76200" marT="38100" marB="38100" anchor="ctr">
                    <a:lnL>
                      <a:noFill/>
                    </a:lnL>
                    <a:lnR>
                      <a:noFill/>
                    </a:lnR>
                    <a:lnT>
                      <a:noFill/>
                    </a:lnT>
                    <a:lnB>
                      <a:noFill/>
                    </a:lnB>
                    <a:noFill/>
                  </a:tcPr>
                </a:tc>
                <a:tc>
                  <a:txBody>
                    <a:bodyPr/>
                    <a:lstStyle/>
                    <a:p>
                      <a:r>
                        <a:rPr lang="en-US">
                          <a:effectLst/>
                        </a:rPr>
                        <a:t>0.310212</a:t>
                      </a:r>
                    </a:p>
                  </a:txBody>
                  <a:tcPr marL="76200" marR="76200" marT="38100" marB="38100" anchor="ctr">
                    <a:lnL>
                      <a:noFill/>
                    </a:lnL>
                    <a:lnR>
                      <a:noFill/>
                    </a:lnR>
                    <a:lnT>
                      <a:noFill/>
                    </a:lnT>
                    <a:lnB>
                      <a:noFill/>
                    </a:lnB>
                    <a:noFill/>
                  </a:tcPr>
                </a:tc>
                <a:extLst>
                  <a:ext uri="{0D108BD9-81ED-4DB2-BD59-A6C34878D82A}">
                    <a16:rowId xmlns:a16="http://schemas.microsoft.com/office/drawing/2014/main" val="1596474740"/>
                  </a:ext>
                </a:extLst>
              </a:tr>
            </a:tbl>
          </a:graphicData>
        </a:graphic>
      </p:graphicFrame>
    </p:spTree>
    <p:extLst>
      <p:ext uri="{BB962C8B-B14F-4D97-AF65-F5344CB8AC3E}">
        <p14:creationId xmlns:p14="http://schemas.microsoft.com/office/powerpoint/2010/main" val="77591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Abstract</a:t>
            </a:r>
            <a:endParaRPr lang="en-US" b="1">
              <a:cs typeface="Calibri Light"/>
            </a:endParaRPr>
          </a:p>
        </p:txBody>
      </p:sp>
      <p:sp>
        <p:nvSpPr>
          <p:cNvPr id="4" name="TextBox 3">
            <a:extLst>
              <a:ext uri="{FF2B5EF4-FFF2-40B4-BE49-F238E27FC236}">
                <a16:creationId xmlns:a16="http://schemas.microsoft.com/office/drawing/2014/main" id="{FA4E8824-F93C-4EE3-7A70-9A7DF245C6BA}"/>
              </a:ext>
            </a:extLst>
          </p:cNvPr>
          <p:cNvSpPr txBox="1"/>
          <p:nvPr/>
        </p:nvSpPr>
        <p:spPr>
          <a:xfrm>
            <a:off x="872199" y="1959092"/>
            <a:ext cx="10681082"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rtl="0"/>
            <a:r>
              <a:rPr lang="en-US" sz="4000" baseline="0">
                <a:latin typeface="Times New Roman"/>
                <a:ea typeface="Arial"/>
                <a:cs typeface="Arial"/>
              </a:rPr>
              <a:t>Brain tumors are a major cause of cancer deaths globally. Accurate diagnosis is essential for proper treatment and patient care. This project uses deep learning with MRI images to classify brain tumors. We propose a convolutional neural network (CNN) to automatically extract features from MRI images and categorize them into different tumor types.</a:t>
            </a:r>
            <a:r>
              <a:rPr lang="en-US" sz="4000">
                <a:latin typeface="Times New Roman"/>
                <a:ea typeface="Arial"/>
                <a:cs typeface="Arial"/>
              </a:rPr>
              <a:t>​</a:t>
            </a:r>
            <a:endParaRPr lang="en-US"/>
          </a:p>
        </p:txBody>
      </p:sp>
    </p:spTree>
    <p:extLst>
      <p:ext uri="{BB962C8B-B14F-4D97-AF65-F5344CB8AC3E}">
        <p14:creationId xmlns:p14="http://schemas.microsoft.com/office/powerpoint/2010/main" val="417252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28944FB1-B59A-9357-2598-B2736E3FEE1B}"/>
              </a:ext>
            </a:extLst>
          </p:cNvPr>
          <p:cNvGraphicFramePr>
            <a:graphicFrameLocks noGrp="1"/>
          </p:cNvGraphicFramePr>
          <p:nvPr>
            <p:extLst>
              <p:ext uri="{D42A27DB-BD31-4B8C-83A1-F6EECF244321}">
                <p14:modId xmlns:p14="http://schemas.microsoft.com/office/powerpoint/2010/main" val="4155553677"/>
              </p:ext>
            </p:extLst>
          </p:nvPr>
        </p:nvGraphicFramePr>
        <p:xfrm>
          <a:off x="643467" y="1911112"/>
          <a:ext cx="10905065" cy="3035776"/>
        </p:xfrm>
        <a:graphic>
          <a:graphicData uri="http://schemas.openxmlformats.org/drawingml/2006/table">
            <a:tbl>
              <a:tblPr firstRow="1" bandRow="1">
                <a:noFill/>
                <a:tableStyleId>{5C22544A-7EE6-4342-B048-85BDC9FD1C3A}</a:tableStyleId>
              </a:tblPr>
              <a:tblGrid>
                <a:gridCol w="2078560">
                  <a:extLst>
                    <a:ext uri="{9D8B030D-6E8A-4147-A177-3AD203B41FA5}">
                      <a16:colId xmlns:a16="http://schemas.microsoft.com/office/drawing/2014/main" val="4077897885"/>
                    </a:ext>
                  </a:extLst>
                </a:gridCol>
                <a:gridCol w="1273442">
                  <a:extLst>
                    <a:ext uri="{9D8B030D-6E8A-4147-A177-3AD203B41FA5}">
                      <a16:colId xmlns:a16="http://schemas.microsoft.com/office/drawing/2014/main" val="1049927283"/>
                    </a:ext>
                  </a:extLst>
                </a:gridCol>
                <a:gridCol w="1273442">
                  <a:extLst>
                    <a:ext uri="{9D8B030D-6E8A-4147-A177-3AD203B41FA5}">
                      <a16:colId xmlns:a16="http://schemas.microsoft.com/office/drawing/2014/main" val="1897880945"/>
                    </a:ext>
                  </a:extLst>
                </a:gridCol>
                <a:gridCol w="1314669">
                  <a:extLst>
                    <a:ext uri="{9D8B030D-6E8A-4147-A177-3AD203B41FA5}">
                      <a16:colId xmlns:a16="http://schemas.microsoft.com/office/drawing/2014/main" val="860724836"/>
                    </a:ext>
                  </a:extLst>
                </a:gridCol>
                <a:gridCol w="1273442">
                  <a:extLst>
                    <a:ext uri="{9D8B030D-6E8A-4147-A177-3AD203B41FA5}">
                      <a16:colId xmlns:a16="http://schemas.microsoft.com/office/drawing/2014/main" val="3462211126"/>
                    </a:ext>
                  </a:extLst>
                </a:gridCol>
                <a:gridCol w="2006022">
                  <a:extLst>
                    <a:ext uri="{9D8B030D-6E8A-4147-A177-3AD203B41FA5}">
                      <a16:colId xmlns:a16="http://schemas.microsoft.com/office/drawing/2014/main" val="396729988"/>
                    </a:ext>
                  </a:extLst>
                </a:gridCol>
                <a:gridCol w="1685488">
                  <a:extLst>
                    <a:ext uri="{9D8B030D-6E8A-4147-A177-3AD203B41FA5}">
                      <a16:colId xmlns:a16="http://schemas.microsoft.com/office/drawing/2014/main" val="2656856448"/>
                    </a:ext>
                  </a:extLst>
                </a:gridCol>
              </a:tblGrid>
              <a:tr h="1038310">
                <a:tc>
                  <a:txBody>
                    <a:bodyPr/>
                    <a:lstStyle/>
                    <a:p>
                      <a:pPr lvl="0" algn="r">
                        <a:buNone/>
                      </a:pPr>
                      <a:endParaRPr lang="en-US" sz="2400" b="1" cap="none" spc="0">
                        <a:solidFill>
                          <a:schemeClr val="tx1"/>
                        </a:solidFill>
                        <a:effectLst/>
                        <a:latin typeface="Times New Roman"/>
                      </a:endParaRPr>
                    </a:p>
                  </a:txBody>
                  <a:tcPr marL="97778" marR="139683" marT="27937" marB="209524" anchor="b">
                    <a:lnL w="12700" cmpd="sng">
                      <a:noFill/>
                    </a:lnL>
                    <a:lnR w="12700" cmpd="sng">
                      <a:noFill/>
                    </a:lnR>
                    <a:lnT w="9525" cap="flat" cmpd="sng" algn="ctr">
                      <a:noFill/>
                      <a:prstDash val="solid"/>
                    </a:lnT>
                    <a:lnB w="38100" cmpd="sng">
                      <a:noFill/>
                    </a:lnB>
                    <a:noFill/>
                  </a:tcPr>
                </a:tc>
                <a:tc>
                  <a:txBody>
                    <a:bodyPr/>
                    <a:lstStyle/>
                    <a:p>
                      <a:pPr lvl="0">
                        <a:buNone/>
                      </a:pPr>
                      <a:r>
                        <a:rPr lang="en-US" sz="2400" b="1" cap="none" spc="0">
                          <a:solidFill>
                            <a:schemeClr val="tx1"/>
                          </a:solidFill>
                          <a:effectLst/>
                          <a:latin typeface="Times New Roman"/>
                        </a:rPr>
                        <a:t>MAE</a:t>
                      </a:r>
                    </a:p>
                  </a:txBody>
                  <a:tcPr marL="97778" marR="139683" marT="27937" marB="209524" anchor="b">
                    <a:lnL w="12700" cmpd="sng">
                      <a:noFill/>
                    </a:lnL>
                    <a:lnR w="12700" cmpd="sng">
                      <a:noFill/>
                    </a:lnR>
                    <a:lnT w="9525" cap="flat" cmpd="sng" algn="ctr">
                      <a:noFill/>
                      <a:prstDash val="solid"/>
                    </a:lnT>
                    <a:lnB w="38100" cmpd="sng">
                      <a:noFill/>
                    </a:lnB>
                    <a:noFill/>
                  </a:tcPr>
                </a:tc>
                <a:tc>
                  <a:txBody>
                    <a:bodyPr/>
                    <a:lstStyle/>
                    <a:p>
                      <a:pPr lvl="0">
                        <a:buNone/>
                      </a:pPr>
                      <a:r>
                        <a:rPr lang="en-US" sz="2400" b="1" cap="none" spc="0">
                          <a:solidFill>
                            <a:schemeClr val="tx1"/>
                          </a:solidFill>
                          <a:effectLst/>
                          <a:latin typeface="Times New Roman"/>
                        </a:rPr>
                        <a:t>MSE</a:t>
                      </a:r>
                    </a:p>
                  </a:txBody>
                  <a:tcPr marL="97778" marR="139683" marT="27937" marB="209524" anchor="b">
                    <a:lnL w="12700" cmpd="sng">
                      <a:noFill/>
                    </a:lnL>
                    <a:lnR w="12700" cmpd="sng">
                      <a:noFill/>
                    </a:lnR>
                    <a:lnT w="9525" cap="flat" cmpd="sng" algn="ctr">
                      <a:noFill/>
                      <a:prstDash val="solid"/>
                    </a:lnT>
                    <a:lnB w="38100" cmpd="sng">
                      <a:noFill/>
                    </a:lnB>
                    <a:noFill/>
                  </a:tcPr>
                </a:tc>
                <a:tc>
                  <a:txBody>
                    <a:bodyPr/>
                    <a:lstStyle/>
                    <a:p>
                      <a:pPr lvl="0">
                        <a:buNone/>
                      </a:pPr>
                      <a:r>
                        <a:rPr lang="en-US" sz="2400" b="1" cap="none" spc="0">
                          <a:solidFill>
                            <a:schemeClr val="tx1"/>
                          </a:solidFill>
                          <a:effectLst/>
                          <a:latin typeface="Times New Roman"/>
                        </a:rPr>
                        <a:t>RMSE</a:t>
                      </a:r>
                    </a:p>
                  </a:txBody>
                  <a:tcPr marL="97778" marR="139683" marT="27937" marB="209524" anchor="b">
                    <a:lnL w="12700" cmpd="sng">
                      <a:noFill/>
                    </a:lnL>
                    <a:lnR w="12700" cmpd="sng">
                      <a:noFill/>
                    </a:lnR>
                    <a:lnT w="9525" cap="flat" cmpd="sng" algn="ctr">
                      <a:noFill/>
                      <a:prstDash val="solid"/>
                    </a:lnT>
                    <a:lnB w="38100" cmpd="sng">
                      <a:noFill/>
                    </a:lnB>
                    <a:noFill/>
                  </a:tcPr>
                </a:tc>
                <a:tc>
                  <a:txBody>
                    <a:bodyPr/>
                    <a:lstStyle/>
                    <a:p>
                      <a:pPr lvl="0">
                        <a:buNone/>
                      </a:pPr>
                      <a:r>
                        <a:rPr lang="en-US" sz="2400" b="1" cap="none" spc="0">
                          <a:solidFill>
                            <a:schemeClr val="tx1"/>
                          </a:solidFill>
                          <a:effectLst/>
                          <a:latin typeface="Times New Roman"/>
                        </a:rPr>
                        <a:t>LOSS</a:t>
                      </a:r>
                    </a:p>
                  </a:txBody>
                  <a:tcPr marL="97778" marR="139683" marT="27937" marB="209524" anchor="b">
                    <a:lnL w="12700" cmpd="sng">
                      <a:noFill/>
                    </a:lnL>
                    <a:lnR w="12700" cmpd="sng">
                      <a:noFill/>
                    </a:lnR>
                    <a:lnT w="9525" cap="flat" cmpd="sng" algn="ctr">
                      <a:noFill/>
                      <a:prstDash val="solid"/>
                    </a:lnT>
                    <a:lnB w="38100" cmpd="sng">
                      <a:noFill/>
                    </a:lnB>
                    <a:noFill/>
                  </a:tcPr>
                </a:tc>
                <a:tc>
                  <a:txBody>
                    <a:bodyPr/>
                    <a:lstStyle/>
                    <a:p>
                      <a:pPr lvl="0">
                        <a:buNone/>
                      </a:pPr>
                      <a:r>
                        <a:rPr lang="en-US" sz="2400" b="1" cap="none" spc="0">
                          <a:solidFill>
                            <a:schemeClr val="tx1"/>
                          </a:solidFill>
                          <a:effectLst/>
                          <a:latin typeface="Times New Roman"/>
                        </a:rPr>
                        <a:t>ACCURACY</a:t>
                      </a:r>
                    </a:p>
                  </a:txBody>
                  <a:tcPr marL="97778" marR="139683" marT="27937" marB="209524" anchor="b">
                    <a:lnL w="12700" cmpd="sng">
                      <a:noFill/>
                    </a:lnL>
                    <a:lnR w="12700" cmpd="sng">
                      <a:noFill/>
                    </a:lnR>
                    <a:lnT w="9525" cap="flat" cmpd="sng" algn="ctr">
                      <a:noFill/>
                      <a:prstDash val="solid"/>
                    </a:lnT>
                    <a:lnB w="38100" cmpd="sng">
                      <a:noFill/>
                    </a:lnB>
                    <a:noFill/>
                  </a:tcPr>
                </a:tc>
                <a:tc>
                  <a:txBody>
                    <a:bodyPr/>
                    <a:lstStyle/>
                    <a:p>
                      <a:pPr lvl="0">
                        <a:buNone/>
                      </a:pPr>
                      <a:r>
                        <a:rPr lang="en-US" sz="2400" b="1" cap="none" spc="0">
                          <a:solidFill>
                            <a:schemeClr val="tx1"/>
                          </a:solidFill>
                          <a:effectLst/>
                          <a:latin typeface="Times New Roman"/>
                        </a:rPr>
                        <a:t>F1-SCORE</a:t>
                      </a:r>
                    </a:p>
                  </a:txBody>
                  <a:tcPr marL="97778" marR="139683" marT="27937" marB="209524"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599239320"/>
                  </a:ext>
                </a:extLst>
              </a:tr>
              <a:tr h="852066">
                <a:tc>
                  <a:txBody>
                    <a:bodyPr/>
                    <a:lstStyle/>
                    <a:p>
                      <a:pPr algn="r" fontAlgn="ctr"/>
                      <a:r>
                        <a:rPr lang="en-US" sz="1800" cap="none" spc="0">
                          <a:solidFill>
                            <a:schemeClr val="tx1"/>
                          </a:solidFill>
                          <a:effectLst/>
                          <a:latin typeface="Times New Roman"/>
                        </a:rPr>
                        <a:t>Multi-Layer-Perceptron Model</a:t>
                      </a:r>
                    </a:p>
                  </a:txBody>
                  <a:tcPr marL="97778" marR="139683" marT="27937" marB="209524"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fontAlgn="ctr"/>
                      <a:r>
                        <a:rPr lang="en-US" sz="1800" cap="none" spc="0">
                          <a:solidFill>
                            <a:schemeClr val="tx1"/>
                          </a:solidFill>
                          <a:effectLst/>
                          <a:latin typeface="Times New Roman"/>
                        </a:rPr>
                        <a:t>1.394990</a:t>
                      </a:r>
                    </a:p>
                  </a:txBody>
                  <a:tcPr marL="97778" marR="139683" marT="27937" marB="209524" anchor="ctr">
                    <a:lnL w="12700" cmpd="sng">
                      <a:noFill/>
                      <a:prstDash val="solid"/>
                    </a:lnL>
                    <a:lnR w="12700" cmpd="sng">
                      <a:noFill/>
                      <a:prstDash val="solid"/>
                    </a:lnR>
                    <a:lnT w="38100" cmpd="sng">
                      <a:noFill/>
                    </a:lnT>
                    <a:lnB w="9525" cap="flat" cmpd="sng" algn="ctr">
                      <a:noFill/>
                      <a:prstDash val="solid"/>
                    </a:lnB>
                    <a:noFill/>
                  </a:tcPr>
                </a:tc>
                <a:tc>
                  <a:txBody>
                    <a:bodyPr/>
                    <a:lstStyle/>
                    <a:p>
                      <a:pPr fontAlgn="ctr"/>
                      <a:r>
                        <a:rPr lang="en-US" sz="1800" cap="none" spc="0">
                          <a:solidFill>
                            <a:schemeClr val="tx1"/>
                          </a:solidFill>
                          <a:effectLst/>
                          <a:latin typeface="Times New Roman"/>
                        </a:rPr>
                        <a:t>3.533719</a:t>
                      </a:r>
                    </a:p>
                  </a:txBody>
                  <a:tcPr marL="97778" marR="139683" marT="27937" marB="209524" anchor="ctr">
                    <a:lnL w="12700" cmpd="sng">
                      <a:noFill/>
                      <a:prstDash val="solid"/>
                    </a:lnL>
                    <a:lnR w="12700" cmpd="sng">
                      <a:noFill/>
                      <a:prstDash val="solid"/>
                    </a:lnR>
                    <a:lnT w="38100" cmpd="sng">
                      <a:noFill/>
                    </a:lnT>
                    <a:lnB w="9525" cap="flat" cmpd="sng" algn="ctr">
                      <a:noFill/>
                      <a:prstDash val="solid"/>
                    </a:lnB>
                    <a:noFill/>
                  </a:tcPr>
                </a:tc>
                <a:tc>
                  <a:txBody>
                    <a:bodyPr/>
                    <a:lstStyle/>
                    <a:p>
                      <a:pPr fontAlgn="ctr"/>
                      <a:r>
                        <a:rPr lang="en-US" sz="1800" cap="none" spc="0">
                          <a:solidFill>
                            <a:schemeClr val="tx1"/>
                          </a:solidFill>
                          <a:effectLst/>
                          <a:latin typeface="Times New Roman"/>
                        </a:rPr>
                        <a:t>1.879819</a:t>
                      </a:r>
                    </a:p>
                  </a:txBody>
                  <a:tcPr marL="97778" marR="139683" marT="27937" marB="209524" anchor="ctr">
                    <a:lnL w="12700" cmpd="sng">
                      <a:noFill/>
                      <a:prstDash val="solid"/>
                    </a:lnL>
                    <a:lnR w="12700" cmpd="sng">
                      <a:noFill/>
                      <a:prstDash val="solid"/>
                    </a:lnR>
                    <a:lnT w="38100" cmpd="sng">
                      <a:noFill/>
                    </a:lnT>
                    <a:lnB w="9525" cap="flat" cmpd="sng" algn="ctr">
                      <a:noFill/>
                      <a:prstDash val="solid"/>
                    </a:lnB>
                    <a:noFill/>
                  </a:tcPr>
                </a:tc>
                <a:tc>
                  <a:txBody>
                    <a:bodyPr/>
                    <a:lstStyle/>
                    <a:p>
                      <a:pPr fontAlgn="ctr"/>
                      <a:r>
                        <a:rPr lang="en-US" sz="1800" cap="none" spc="0">
                          <a:solidFill>
                            <a:schemeClr val="tx1"/>
                          </a:solidFill>
                          <a:effectLst/>
                          <a:latin typeface="Times New Roman"/>
                        </a:rPr>
                        <a:t>0.926313</a:t>
                      </a:r>
                    </a:p>
                  </a:txBody>
                  <a:tcPr marL="97778" marR="139683" marT="27937" marB="209524" anchor="ctr">
                    <a:lnL w="12700" cmpd="sng">
                      <a:noFill/>
                      <a:prstDash val="solid"/>
                    </a:lnL>
                    <a:lnR w="12700" cmpd="sng">
                      <a:noFill/>
                      <a:prstDash val="solid"/>
                    </a:lnR>
                    <a:lnT w="38100" cmpd="sng">
                      <a:noFill/>
                    </a:lnT>
                    <a:lnB w="9525" cap="flat" cmpd="sng" algn="ctr">
                      <a:noFill/>
                      <a:prstDash val="solid"/>
                    </a:lnB>
                    <a:noFill/>
                  </a:tcPr>
                </a:tc>
                <a:tc>
                  <a:txBody>
                    <a:bodyPr/>
                    <a:lstStyle/>
                    <a:p>
                      <a:pPr fontAlgn="ctr"/>
                      <a:r>
                        <a:rPr lang="en-US" sz="1800" cap="none" spc="0">
                          <a:solidFill>
                            <a:schemeClr val="tx1"/>
                          </a:solidFill>
                          <a:effectLst/>
                          <a:latin typeface="Times New Roman"/>
                        </a:rPr>
                        <a:t>0.624277</a:t>
                      </a:r>
                    </a:p>
                  </a:txBody>
                  <a:tcPr marL="97778" marR="139683" marT="27937" marB="209524" anchor="ctr">
                    <a:lnL w="12700" cmpd="sng">
                      <a:noFill/>
                      <a:prstDash val="solid"/>
                    </a:lnL>
                    <a:lnR w="12700" cmpd="sng">
                      <a:noFill/>
                      <a:prstDash val="solid"/>
                    </a:lnR>
                    <a:lnT w="38100" cmpd="sng">
                      <a:noFill/>
                    </a:lnT>
                    <a:lnB w="9525" cap="flat" cmpd="sng" algn="ctr">
                      <a:noFill/>
                      <a:prstDash val="solid"/>
                    </a:lnB>
                    <a:noFill/>
                  </a:tcPr>
                </a:tc>
                <a:tc>
                  <a:txBody>
                    <a:bodyPr/>
                    <a:lstStyle/>
                    <a:p>
                      <a:pPr fontAlgn="ctr"/>
                      <a:r>
                        <a:rPr lang="en-US" sz="1800" cap="none" spc="0">
                          <a:solidFill>
                            <a:schemeClr val="tx1"/>
                          </a:solidFill>
                          <a:effectLst/>
                          <a:latin typeface="Times New Roman"/>
                        </a:rPr>
                        <a:t>0.368979</a:t>
                      </a:r>
                    </a:p>
                  </a:txBody>
                  <a:tcPr marL="97778" marR="139683" marT="27937" marB="209524"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3474789815"/>
                  </a:ext>
                </a:extLst>
              </a:tr>
              <a:tr h="572700">
                <a:tc>
                  <a:txBody>
                    <a:bodyPr/>
                    <a:lstStyle/>
                    <a:p>
                      <a:pPr algn="r" fontAlgn="ctr"/>
                      <a:r>
                        <a:rPr lang="en-US" sz="1800" cap="none" spc="0">
                          <a:solidFill>
                            <a:schemeClr val="tx1"/>
                          </a:solidFill>
                          <a:effectLst/>
                          <a:latin typeface="Times New Roman"/>
                        </a:rPr>
                        <a:t>AlexNet CNN</a:t>
                      </a:r>
                    </a:p>
                  </a:txBody>
                  <a:tcPr marL="97778" marR="139683" marT="27937" marB="209524"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ctr"/>
                      <a:r>
                        <a:rPr lang="en-US" sz="1800" cap="none" spc="0">
                          <a:solidFill>
                            <a:schemeClr val="tx1"/>
                          </a:solidFill>
                          <a:effectLst/>
                          <a:latin typeface="Times New Roman"/>
                        </a:rPr>
                        <a:t>1.301541</a:t>
                      </a:r>
                    </a:p>
                  </a:txBody>
                  <a:tcPr marL="97778" marR="139683" marT="27937" marB="20952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ctr"/>
                      <a:r>
                        <a:rPr lang="en-US" sz="1800" cap="none" spc="0">
                          <a:solidFill>
                            <a:schemeClr val="tx1"/>
                          </a:solidFill>
                          <a:effectLst/>
                          <a:latin typeface="Times New Roman"/>
                        </a:rPr>
                        <a:t>3.205202</a:t>
                      </a:r>
                    </a:p>
                  </a:txBody>
                  <a:tcPr marL="97778" marR="139683" marT="27937" marB="20952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ctr"/>
                      <a:r>
                        <a:rPr lang="en-US" sz="1800" cap="none" spc="0">
                          <a:solidFill>
                            <a:schemeClr val="tx1"/>
                          </a:solidFill>
                          <a:effectLst/>
                          <a:latin typeface="Times New Roman"/>
                        </a:rPr>
                        <a:t>1.790308</a:t>
                      </a:r>
                    </a:p>
                  </a:txBody>
                  <a:tcPr marL="97778" marR="139683" marT="27937" marB="20952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ctr"/>
                      <a:r>
                        <a:rPr lang="en-US" sz="1800" cap="none" spc="0">
                          <a:solidFill>
                            <a:schemeClr val="tx1"/>
                          </a:solidFill>
                          <a:effectLst/>
                          <a:latin typeface="Times New Roman"/>
                        </a:rPr>
                        <a:t>1.135692</a:t>
                      </a:r>
                    </a:p>
                  </a:txBody>
                  <a:tcPr marL="97778" marR="139683" marT="27937" marB="20952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ctr"/>
                      <a:r>
                        <a:rPr lang="en-US" sz="1800" cap="none" spc="0">
                          <a:solidFill>
                            <a:schemeClr val="tx1"/>
                          </a:solidFill>
                          <a:effectLst/>
                          <a:latin typeface="Times New Roman"/>
                        </a:rPr>
                        <a:t>0.607900</a:t>
                      </a:r>
                    </a:p>
                  </a:txBody>
                  <a:tcPr marL="97778" marR="139683" marT="27937" marB="20952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ctr"/>
                      <a:r>
                        <a:rPr lang="en-US" sz="1800" cap="none" spc="0">
                          <a:solidFill>
                            <a:schemeClr val="tx1"/>
                          </a:solidFill>
                          <a:effectLst/>
                          <a:latin typeface="Times New Roman"/>
                        </a:rPr>
                        <a:t>0.382466</a:t>
                      </a:r>
                    </a:p>
                  </a:txBody>
                  <a:tcPr marL="97778" marR="139683" marT="27937" marB="20952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9092469"/>
                  </a:ext>
                </a:extLst>
              </a:tr>
              <a:tr h="572700">
                <a:tc>
                  <a:txBody>
                    <a:bodyPr/>
                    <a:lstStyle/>
                    <a:p>
                      <a:pPr algn="r" fontAlgn="ctr"/>
                      <a:r>
                        <a:rPr lang="en-US" sz="1800" cap="none" spc="0">
                          <a:solidFill>
                            <a:schemeClr val="tx1"/>
                          </a:solidFill>
                          <a:effectLst/>
                          <a:latin typeface="Times New Roman"/>
                        </a:rPr>
                        <a:t>InceptionV3</a:t>
                      </a:r>
                    </a:p>
                  </a:txBody>
                  <a:tcPr marL="97778" marR="139683" marT="27937" marB="209524"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fontAlgn="ctr"/>
                      <a:r>
                        <a:rPr lang="en-US" sz="1800" cap="none" spc="0">
                          <a:solidFill>
                            <a:schemeClr val="tx1"/>
                          </a:solidFill>
                          <a:effectLst/>
                          <a:latin typeface="Times New Roman"/>
                        </a:rPr>
                        <a:t>1.365125</a:t>
                      </a:r>
                    </a:p>
                  </a:txBody>
                  <a:tcPr marL="97778" marR="139683" marT="27937" marB="209524"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ctr"/>
                      <a:r>
                        <a:rPr lang="en-US" sz="1800" cap="none" spc="0">
                          <a:solidFill>
                            <a:schemeClr val="tx1"/>
                          </a:solidFill>
                          <a:effectLst/>
                          <a:latin typeface="Times New Roman"/>
                        </a:rPr>
                        <a:t>3.101156</a:t>
                      </a:r>
                    </a:p>
                  </a:txBody>
                  <a:tcPr marL="97778" marR="139683" marT="27937" marB="209524"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ctr"/>
                      <a:r>
                        <a:rPr lang="en-US" sz="1800" cap="none" spc="0">
                          <a:solidFill>
                            <a:schemeClr val="tx1"/>
                          </a:solidFill>
                          <a:effectLst/>
                          <a:latin typeface="Times New Roman"/>
                        </a:rPr>
                        <a:t>1.761010</a:t>
                      </a:r>
                    </a:p>
                  </a:txBody>
                  <a:tcPr marL="97778" marR="139683" marT="27937" marB="209524"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ctr"/>
                      <a:r>
                        <a:rPr lang="en-US" sz="1800" cap="none" spc="0">
                          <a:solidFill>
                            <a:schemeClr val="tx1"/>
                          </a:solidFill>
                          <a:effectLst/>
                          <a:latin typeface="Times New Roman"/>
                        </a:rPr>
                        <a:t>0.452249</a:t>
                      </a:r>
                    </a:p>
                  </a:txBody>
                  <a:tcPr marL="97778" marR="139683" marT="27937" marB="209524"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ctr"/>
                      <a:r>
                        <a:rPr lang="en-US" sz="1800" cap="none" spc="0">
                          <a:solidFill>
                            <a:schemeClr val="tx1"/>
                          </a:solidFill>
                          <a:effectLst/>
                          <a:latin typeface="Times New Roman"/>
                        </a:rPr>
                        <a:t>0.825626</a:t>
                      </a:r>
                    </a:p>
                  </a:txBody>
                  <a:tcPr marL="97778" marR="139683" marT="27937" marB="209524"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ctr"/>
                      <a:r>
                        <a:rPr lang="en-US" sz="1800" cap="none" spc="0">
                          <a:solidFill>
                            <a:schemeClr val="tx1"/>
                          </a:solidFill>
                          <a:effectLst/>
                          <a:latin typeface="Times New Roman"/>
                        </a:rPr>
                        <a:t>0.284200</a:t>
                      </a:r>
                    </a:p>
                  </a:txBody>
                  <a:tcPr marL="97778" marR="139683" marT="27937" marB="20952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97632588"/>
                  </a:ext>
                </a:extLst>
              </a:tr>
            </a:tbl>
          </a:graphicData>
        </a:graphic>
      </p:graphicFrame>
    </p:spTree>
    <p:extLst>
      <p:ext uri="{BB962C8B-B14F-4D97-AF65-F5344CB8AC3E}">
        <p14:creationId xmlns:p14="http://schemas.microsoft.com/office/powerpoint/2010/main" val="198725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2FE8-E58C-C009-1278-8A181751A6A2}"/>
              </a:ext>
            </a:extLst>
          </p:cNvPr>
          <p:cNvSpPr>
            <a:spLocks noGrp="1"/>
          </p:cNvSpPr>
          <p:nvPr>
            <p:ph type="title"/>
          </p:nvPr>
        </p:nvSpPr>
        <p:spPr/>
        <p:txBody>
          <a:bodyPr/>
          <a:lstStyle/>
          <a:p>
            <a:r>
              <a:rPr lang="en-US">
                <a:solidFill>
                  <a:srgbClr val="00B0F0"/>
                </a:solidFill>
                <a:latin typeface="Times New Roman"/>
                <a:cs typeface="Calibri Light"/>
              </a:rPr>
              <a:t>Feature Work</a:t>
            </a:r>
            <a:endParaRPr lang="en-US" dirty="0">
              <a:solidFill>
                <a:srgbClr val="00B0F0"/>
              </a:solidFill>
              <a:latin typeface="Times New Roman"/>
              <a:cs typeface="Calibri Light"/>
            </a:endParaRPr>
          </a:p>
        </p:txBody>
      </p:sp>
      <p:sp>
        <p:nvSpPr>
          <p:cNvPr id="3" name="Content Placeholder 2">
            <a:extLst>
              <a:ext uri="{FF2B5EF4-FFF2-40B4-BE49-F238E27FC236}">
                <a16:creationId xmlns:a16="http://schemas.microsoft.com/office/drawing/2014/main" id="{FE4B82A9-0BC4-BE11-DA5D-E8A52F71F228}"/>
              </a:ext>
            </a:extLst>
          </p:cNvPr>
          <p:cNvSpPr>
            <a:spLocks noGrp="1"/>
          </p:cNvSpPr>
          <p:nvPr>
            <p:ph idx="1"/>
          </p:nvPr>
        </p:nvSpPr>
        <p:spPr/>
        <p:txBody>
          <a:bodyPr vert="horz" lIns="91440" tIns="45720" rIns="91440" bIns="45720" rtlCol="0" anchor="t">
            <a:noAutofit/>
          </a:bodyPr>
          <a:lstStyle/>
          <a:p>
            <a:pPr>
              <a:buChar char="•"/>
            </a:pPr>
            <a:r>
              <a:rPr lang="en-US" sz="3200" dirty="0">
                <a:latin typeface="Times New Roman"/>
                <a:cs typeface="Times New Roman"/>
              </a:rPr>
              <a:t>To incorporate a Data Augmentation pipeline to efficiently generate various different variants of the </a:t>
            </a:r>
            <a:r>
              <a:rPr lang="en-US" sz="3200">
                <a:latin typeface="Times New Roman"/>
                <a:cs typeface="Times New Roman"/>
              </a:rPr>
              <a:t>images</a:t>
            </a:r>
            <a:r>
              <a:rPr lang="en-US" sz="3200" dirty="0">
                <a:latin typeface="Times New Roman"/>
                <a:cs typeface="Times New Roman"/>
              </a:rPr>
              <a:t> to make the </a:t>
            </a:r>
            <a:r>
              <a:rPr lang="en-US" sz="3200">
                <a:latin typeface="Times New Roman"/>
                <a:cs typeface="Times New Roman"/>
              </a:rPr>
              <a:t>model more ruboust.</a:t>
            </a:r>
          </a:p>
          <a:p>
            <a:pPr>
              <a:buChar char="•"/>
            </a:pPr>
            <a:r>
              <a:rPr lang="en-US" sz="3200" dirty="0">
                <a:latin typeface="Times New Roman"/>
                <a:cs typeface="Times New Roman"/>
              </a:rPr>
              <a:t>Training process will be migrated to TPUs (Tensor Processing </a:t>
            </a:r>
            <a:r>
              <a:rPr lang="en-US" sz="3200">
                <a:latin typeface="Times New Roman"/>
                <a:cs typeface="Times New Roman"/>
              </a:rPr>
              <a:t>Units) by representing the data in </a:t>
            </a:r>
            <a:r>
              <a:rPr lang="en-US" sz="3200" err="1">
                <a:latin typeface="Times New Roman"/>
                <a:cs typeface="Times New Roman"/>
              </a:rPr>
              <a:t>TFRecord</a:t>
            </a:r>
            <a:r>
              <a:rPr lang="en-US" sz="3200" dirty="0">
                <a:latin typeface="Times New Roman"/>
                <a:cs typeface="Times New Roman"/>
              </a:rPr>
              <a:t> format for significant reduction in training time.</a:t>
            </a:r>
          </a:p>
          <a:p>
            <a:pPr>
              <a:buChar char="•"/>
            </a:pPr>
            <a:r>
              <a:rPr lang="en-US" sz="3200" dirty="0">
                <a:latin typeface="Times New Roman"/>
                <a:cs typeface="Times New Roman"/>
              </a:rPr>
              <a:t>Implementation of R-CNN to not only detect a image which has a tumor in it but to also label the location of the tumor in the image.</a:t>
            </a:r>
          </a:p>
        </p:txBody>
      </p:sp>
    </p:spTree>
    <p:extLst>
      <p:ext uri="{BB962C8B-B14F-4D97-AF65-F5344CB8AC3E}">
        <p14:creationId xmlns:p14="http://schemas.microsoft.com/office/powerpoint/2010/main" val="42812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E880-BF79-A096-2E5D-32E145614A38}"/>
              </a:ext>
            </a:extLst>
          </p:cNvPr>
          <p:cNvSpPr>
            <a:spLocks noGrp="1"/>
          </p:cNvSpPr>
          <p:nvPr>
            <p:ph type="title"/>
          </p:nvPr>
        </p:nvSpPr>
        <p:spPr/>
        <p:txBody>
          <a:bodyPr/>
          <a:lstStyle/>
          <a:p>
            <a:r>
              <a:rPr lang="en-US">
                <a:solidFill>
                  <a:schemeClr val="accent3"/>
                </a:solidFill>
                <a:latin typeface="Times New Roman"/>
                <a:cs typeface="Calibri Light"/>
              </a:rPr>
              <a:t>Conclusion</a:t>
            </a:r>
            <a:endParaRPr lang="en-US">
              <a:solidFill>
                <a:schemeClr val="accent3"/>
              </a:solidFill>
              <a:latin typeface="Times New Roman"/>
              <a:cs typeface="Times New Roman"/>
            </a:endParaRPr>
          </a:p>
        </p:txBody>
      </p:sp>
      <p:sp>
        <p:nvSpPr>
          <p:cNvPr id="3" name="Content Placeholder 2">
            <a:extLst>
              <a:ext uri="{FF2B5EF4-FFF2-40B4-BE49-F238E27FC236}">
                <a16:creationId xmlns:a16="http://schemas.microsoft.com/office/drawing/2014/main" id="{BA1AB4EB-DF6B-4CA3-58FD-C1D56D070A92}"/>
              </a:ext>
            </a:extLst>
          </p:cNvPr>
          <p:cNvSpPr>
            <a:spLocks noGrp="1"/>
          </p:cNvSpPr>
          <p:nvPr>
            <p:ph idx="1"/>
          </p:nvPr>
        </p:nvSpPr>
        <p:spPr/>
        <p:txBody>
          <a:bodyPr vert="horz" lIns="91440" tIns="45720" rIns="91440" bIns="45720" rtlCol="0" anchor="t">
            <a:normAutofit/>
          </a:bodyPr>
          <a:lstStyle/>
          <a:p>
            <a:pPr>
              <a:buChar char="•"/>
            </a:pPr>
            <a:r>
              <a:rPr lang="en-US" dirty="0">
                <a:latin typeface="Times New Roman"/>
                <a:ea typeface="+mn-lt"/>
                <a:cs typeface="+mn-lt"/>
              </a:rPr>
              <a:t>CNN models successfully classify the different brain tumors and  divided them into four groups</a:t>
            </a:r>
            <a:endParaRPr lang="en-US">
              <a:latin typeface="Times New Roman"/>
              <a:cs typeface="Calibri Light" panose="020F0302020204030204"/>
            </a:endParaRPr>
          </a:p>
          <a:p>
            <a:pPr>
              <a:buChar char="•"/>
            </a:pPr>
            <a:r>
              <a:rPr lang="en-US" dirty="0">
                <a:latin typeface="Times New Roman"/>
                <a:ea typeface="+mn-lt"/>
                <a:cs typeface="+mn-lt"/>
              </a:rPr>
              <a:t>The pre-trained model Inception V3 has performed very well as compared to </a:t>
            </a:r>
            <a:r>
              <a:rPr lang="en-US" err="1">
                <a:latin typeface="Times New Roman"/>
                <a:ea typeface="+mn-lt"/>
                <a:cs typeface="+mn-lt"/>
              </a:rPr>
              <a:t>AlexNet</a:t>
            </a:r>
            <a:r>
              <a:rPr lang="en-US" dirty="0">
                <a:latin typeface="Times New Roman"/>
                <a:ea typeface="+mn-lt"/>
                <a:cs typeface="+mn-lt"/>
              </a:rPr>
              <a:t> and Multi-Layer </a:t>
            </a:r>
            <a:r>
              <a:rPr lang="en-US">
                <a:latin typeface="Times New Roman"/>
                <a:ea typeface="+mn-lt"/>
                <a:cs typeface="+mn-lt"/>
              </a:rPr>
              <a:t>Perceptron.</a:t>
            </a:r>
            <a:endParaRPr lang="en-US" dirty="0">
              <a:latin typeface="Times New Roman"/>
              <a:ea typeface="+mn-lt"/>
              <a:cs typeface="+mn-lt"/>
            </a:endParaRPr>
          </a:p>
          <a:p>
            <a:pPr>
              <a:buChar char="•"/>
            </a:pPr>
            <a:r>
              <a:rPr lang="en-US">
                <a:latin typeface="Times New Roman"/>
                <a:ea typeface="+mn-lt"/>
                <a:cs typeface="+mn-lt"/>
              </a:rPr>
              <a:t>Inception v3 is best model for brain MRI images</a:t>
            </a:r>
            <a:endParaRPr lang="en-US" dirty="0">
              <a:latin typeface="Times New Roman"/>
              <a:ea typeface="+mn-lt"/>
              <a:cs typeface="+mn-lt"/>
            </a:endParaRPr>
          </a:p>
        </p:txBody>
      </p:sp>
    </p:spTree>
    <p:extLst>
      <p:ext uri="{BB962C8B-B14F-4D97-AF65-F5344CB8AC3E}">
        <p14:creationId xmlns:p14="http://schemas.microsoft.com/office/powerpoint/2010/main" val="86218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cs typeface="Calibri Light"/>
              </a:rPr>
              <a:t>Introduction</a:t>
            </a:r>
          </a:p>
        </p:txBody>
      </p:sp>
      <p:sp>
        <p:nvSpPr>
          <p:cNvPr id="3" name="Content Placeholder 2"/>
          <p:cNvSpPr>
            <a:spLocks noGrp="1"/>
          </p:cNvSpPr>
          <p:nvPr>
            <p:ph idx="1"/>
          </p:nvPr>
        </p:nvSpPr>
        <p:spPr>
          <a:xfrm>
            <a:off x="656604" y="2011680"/>
            <a:ext cx="10763751" cy="4638474"/>
          </a:xfrm>
        </p:spPr>
        <p:txBody>
          <a:bodyPr vert="horz" lIns="91440" tIns="45720" rIns="91440" bIns="45720" rtlCol="0" anchor="t">
            <a:normAutofit/>
          </a:bodyPr>
          <a:lstStyle/>
          <a:p>
            <a:pPr marL="514350" indent="-514350" algn="just">
              <a:buChar char="•"/>
            </a:pPr>
            <a:r>
              <a:rPr lang="en-US" sz="2800" dirty="0">
                <a:solidFill>
                  <a:srgbClr val="000000"/>
                </a:solidFill>
                <a:latin typeface="Times New Roman"/>
                <a:cs typeface="Times New Roman"/>
              </a:rPr>
              <a:t>This project is to classify brain MRI images into four categories meningioma, glioma, pituitary tumor, and no tumor. </a:t>
            </a:r>
            <a:endParaRPr lang="en-US">
              <a:solidFill>
                <a:srgbClr val="262626"/>
              </a:solidFill>
              <a:latin typeface="Times New Roman"/>
              <a:cs typeface="Calibri Light" panose="020F0302020204030204"/>
            </a:endParaRPr>
          </a:p>
          <a:p>
            <a:pPr marL="514350" indent="-514350" algn="just">
              <a:buChar char="•"/>
            </a:pPr>
            <a:r>
              <a:rPr lang="en-US" sz="2800" dirty="0">
                <a:solidFill>
                  <a:srgbClr val="000000"/>
                </a:solidFill>
                <a:latin typeface="Times New Roman"/>
                <a:cs typeface="Times New Roman"/>
              </a:rPr>
              <a:t>The classification task involves preprocessing MRI scans, including image normalization, augmentation, and stratified partitioning into training, validation, and test sets. </a:t>
            </a:r>
            <a:endParaRPr lang="en-US">
              <a:solidFill>
                <a:srgbClr val="262626"/>
              </a:solidFill>
              <a:latin typeface="Times New Roman"/>
              <a:cs typeface="Calibri Light" panose="020F0302020204030204"/>
            </a:endParaRPr>
          </a:p>
          <a:p>
            <a:pPr marL="514350" indent="-514350" algn="just">
              <a:buChar char="•"/>
            </a:pPr>
            <a:r>
              <a:rPr lang="en-US" sz="2800" dirty="0">
                <a:solidFill>
                  <a:srgbClr val="000000"/>
                </a:solidFill>
                <a:latin typeface="Times New Roman"/>
                <a:cs typeface="Times New Roman"/>
              </a:rPr>
              <a:t>The aim is to achieve high accuracy in tumor classification using deep learning-trained models on a dataset, to improve clinical decision-making. </a:t>
            </a:r>
            <a:endParaRPr lang="en-US">
              <a:solidFill>
                <a:srgbClr val="262626"/>
              </a:solidFill>
              <a:latin typeface="Times New Roman"/>
              <a:cs typeface="Calibri Light" panose="020F0302020204030204"/>
            </a:endParaRPr>
          </a:p>
          <a:p>
            <a:pPr marL="514350" indent="-514350" algn="just">
              <a:buChar char="•"/>
            </a:pPr>
            <a:r>
              <a:rPr lang="en-US" sz="2800" dirty="0">
                <a:solidFill>
                  <a:srgbClr val="000000"/>
                </a:solidFill>
                <a:latin typeface="Times New Roman"/>
                <a:cs typeface="Times New Roman"/>
              </a:rPr>
              <a:t>The performance of Multilayer Perceptron, InceptionV3, and </a:t>
            </a:r>
            <a:r>
              <a:rPr lang="en-US" sz="2800" err="1">
                <a:solidFill>
                  <a:srgbClr val="000000"/>
                </a:solidFill>
                <a:latin typeface="Times New Roman"/>
                <a:cs typeface="Times New Roman"/>
              </a:rPr>
              <a:t>AlexNet</a:t>
            </a:r>
            <a:r>
              <a:rPr lang="en-US" sz="2800" dirty="0">
                <a:solidFill>
                  <a:srgbClr val="000000"/>
                </a:solidFill>
                <a:latin typeface="Times New Roman"/>
                <a:cs typeface="Times New Roman"/>
              </a:rPr>
              <a:t> is evaluated using training, validation, and testing phases.</a:t>
            </a:r>
            <a:endParaRPr lang="en-US">
              <a:latin typeface="Times New Roman"/>
              <a:cs typeface="Calibri Light" panose="020F0302020204030204"/>
            </a:endParaRPr>
          </a:p>
          <a:p>
            <a:pPr>
              <a:buChar char="•"/>
            </a:pPr>
            <a:endParaRPr lang="en-US" dirty="0">
              <a:latin typeface="Times New Roman"/>
              <a:cs typeface="Calibri Light"/>
            </a:endParaRPr>
          </a:p>
        </p:txBody>
      </p:sp>
    </p:spTree>
    <p:extLst>
      <p:ext uri="{BB962C8B-B14F-4D97-AF65-F5344CB8AC3E}">
        <p14:creationId xmlns:p14="http://schemas.microsoft.com/office/powerpoint/2010/main" val="345016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0DE8184-5292-C539-4B57-EBEA30A017F6}"/>
              </a:ext>
            </a:extLst>
          </p:cNvPr>
          <p:cNvGraphicFramePr>
            <a:graphicFrameLocks noGrp="1"/>
          </p:cNvGraphicFramePr>
          <p:nvPr>
            <p:extLst>
              <p:ext uri="{D42A27DB-BD31-4B8C-83A1-F6EECF244321}">
                <p14:modId xmlns:p14="http://schemas.microsoft.com/office/powerpoint/2010/main" val="4186378772"/>
              </p:ext>
            </p:extLst>
          </p:nvPr>
        </p:nvGraphicFramePr>
        <p:xfrm>
          <a:off x="643943" y="2082084"/>
          <a:ext cx="11047909" cy="4545885"/>
        </p:xfrm>
        <a:graphic>
          <a:graphicData uri="http://schemas.openxmlformats.org/drawingml/2006/table">
            <a:tbl>
              <a:tblPr firstRow="1" firstCol="1" bandRow="1">
                <a:tableStyleId>{5C22544A-7EE6-4342-B048-85BDC9FD1C3A}</a:tableStyleId>
              </a:tblPr>
              <a:tblGrid>
                <a:gridCol w="1006952">
                  <a:extLst>
                    <a:ext uri="{9D8B030D-6E8A-4147-A177-3AD203B41FA5}">
                      <a16:colId xmlns:a16="http://schemas.microsoft.com/office/drawing/2014/main" val="407851619"/>
                    </a:ext>
                  </a:extLst>
                </a:gridCol>
                <a:gridCol w="1360270">
                  <a:extLst>
                    <a:ext uri="{9D8B030D-6E8A-4147-A177-3AD203B41FA5}">
                      <a16:colId xmlns:a16="http://schemas.microsoft.com/office/drawing/2014/main" val="960608180"/>
                    </a:ext>
                  </a:extLst>
                </a:gridCol>
                <a:gridCol w="2025337">
                  <a:extLst>
                    <a:ext uri="{9D8B030D-6E8A-4147-A177-3AD203B41FA5}">
                      <a16:colId xmlns:a16="http://schemas.microsoft.com/office/drawing/2014/main" val="1766674558"/>
                    </a:ext>
                  </a:extLst>
                </a:gridCol>
                <a:gridCol w="1986370">
                  <a:extLst>
                    <a:ext uri="{9D8B030D-6E8A-4147-A177-3AD203B41FA5}">
                      <a16:colId xmlns:a16="http://schemas.microsoft.com/office/drawing/2014/main" val="2827679506"/>
                    </a:ext>
                  </a:extLst>
                </a:gridCol>
                <a:gridCol w="3142443">
                  <a:extLst>
                    <a:ext uri="{9D8B030D-6E8A-4147-A177-3AD203B41FA5}">
                      <a16:colId xmlns:a16="http://schemas.microsoft.com/office/drawing/2014/main" val="1109719634"/>
                    </a:ext>
                  </a:extLst>
                </a:gridCol>
                <a:gridCol w="1526537">
                  <a:extLst>
                    <a:ext uri="{9D8B030D-6E8A-4147-A177-3AD203B41FA5}">
                      <a16:colId xmlns:a16="http://schemas.microsoft.com/office/drawing/2014/main" val="972043164"/>
                    </a:ext>
                  </a:extLst>
                </a:gridCol>
              </a:tblGrid>
              <a:tr h="785831">
                <a:tc>
                  <a:txBody>
                    <a:bodyPr/>
                    <a:lstStyle/>
                    <a:p>
                      <a:pPr algn="l"/>
                      <a:r>
                        <a:rPr lang="en-US" sz="2300" kern="0" dirty="0" err="1">
                          <a:solidFill>
                            <a:schemeClr val="tx1"/>
                          </a:solidFill>
                          <a:effectLst/>
                          <a:latin typeface="Times New Roman"/>
                          <a:ea typeface="Times New Roman" panose="02020603050405020304" pitchFamily="18" charset="0"/>
                        </a:rPr>
                        <a:t>S.No</a:t>
                      </a:r>
                      <a:endParaRPr lang="en-US" sz="2900" dirty="0" err="1">
                        <a:solidFill>
                          <a:schemeClr val="tx1"/>
                        </a:solidFill>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300" kern="0" dirty="0">
                          <a:solidFill>
                            <a:schemeClr val="tx1"/>
                          </a:solidFill>
                          <a:effectLst/>
                          <a:latin typeface="Times New Roman"/>
                          <a:ea typeface="Times New Roman" panose="02020603050405020304" pitchFamily="18" charset="0"/>
                        </a:rPr>
                        <a:t>Authors</a:t>
                      </a:r>
                      <a:endParaRPr lang="en-US" sz="2900" dirty="0">
                        <a:solidFill>
                          <a:schemeClr val="tx1"/>
                        </a:solidFill>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300" kern="0" dirty="0">
                          <a:solidFill>
                            <a:schemeClr val="tx1"/>
                          </a:solidFill>
                          <a:effectLst/>
                          <a:latin typeface="Times New Roman"/>
                          <a:ea typeface="Times New Roman" panose="02020603050405020304" pitchFamily="18" charset="0"/>
                        </a:rPr>
                        <a:t>Title</a:t>
                      </a:r>
                      <a:endParaRPr lang="en-US" sz="2900" dirty="0">
                        <a:solidFill>
                          <a:schemeClr val="tx1"/>
                        </a:solidFill>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300" kern="0" dirty="0">
                          <a:solidFill>
                            <a:schemeClr val="tx1"/>
                          </a:solidFill>
                          <a:effectLst/>
                          <a:latin typeface="Times New Roman"/>
                          <a:ea typeface="Times New Roman" panose="02020603050405020304" pitchFamily="18" charset="0"/>
                        </a:rPr>
                        <a:t>Methodology</a:t>
                      </a:r>
                      <a:endParaRPr lang="en-US" sz="2900" dirty="0">
                        <a:solidFill>
                          <a:schemeClr val="tx1"/>
                        </a:solidFill>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300" kern="0" dirty="0">
                          <a:solidFill>
                            <a:schemeClr val="tx1"/>
                          </a:solidFill>
                          <a:effectLst/>
                          <a:latin typeface="Times New Roman"/>
                          <a:ea typeface="Times New Roman" panose="02020603050405020304" pitchFamily="18" charset="0"/>
                        </a:rPr>
                        <a:t>Conclusion</a:t>
                      </a:r>
                      <a:endParaRPr lang="en-US" sz="2900" dirty="0">
                        <a:solidFill>
                          <a:schemeClr val="tx1"/>
                        </a:solidFill>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300" kern="0" dirty="0">
                          <a:solidFill>
                            <a:schemeClr val="tx1"/>
                          </a:solidFill>
                          <a:effectLst/>
                          <a:latin typeface="Times New Roman"/>
                          <a:ea typeface="Times New Roman" panose="02020603050405020304" pitchFamily="18" charset="0"/>
                        </a:rPr>
                        <a:t>Accuracy Rate</a:t>
                      </a:r>
                      <a:endParaRPr lang="en-US" sz="2900" dirty="0">
                        <a:solidFill>
                          <a:schemeClr val="tx1"/>
                        </a:solidFill>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7687883"/>
                  </a:ext>
                </a:extLst>
              </a:tr>
              <a:tr h="3760054">
                <a:tc>
                  <a:txBody>
                    <a:bodyPr/>
                    <a:lstStyle/>
                    <a:p>
                      <a:pPr algn="l"/>
                      <a:r>
                        <a:rPr lang="en-US" sz="2000" kern="0" dirty="0">
                          <a:solidFill>
                            <a:schemeClr val="tx1"/>
                          </a:solidFill>
                          <a:effectLst/>
                          <a:latin typeface="Times New Roman"/>
                          <a:ea typeface="Times New Roman" panose="02020603050405020304" pitchFamily="18" charset="0"/>
                        </a:rPr>
                        <a:t>1</a:t>
                      </a:r>
                      <a:endParaRPr lang="en-US" sz="2000">
                        <a:solidFill>
                          <a:schemeClr val="tx1"/>
                        </a:solidFill>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000" kern="0">
                          <a:effectLst/>
                          <a:latin typeface="Times New Roman"/>
                          <a:ea typeface="Times New Roman" panose="02020603050405020304" pitchFamily="18" charset="0"/>
                        </a:rPr>
                        <a:t>Khushi Jaiswal,</a:t>
                      </a:r>
                      <a:endParaRPr lang="en-US" sz="2000">
                        <a:effectLst/>
                        <a:latin typeface="Times New Roman"/>
                      </a:endParaRPr>
                    </a:p>
                    <a:p>
                      <a:pPr algn="l"/>
                      <a:r>
                        <a:rPr lang="en-US" sz="2000" kern="0" dirty="0">
                          <a:effectLst/>
                          <a:latin typeface="Times New Roman"/>
                          <a:ea typeface="Times New Roman" panose="02020603050405020304" pitchFamily="18" charset="0"/>
                        </a:rPr>
                        <a:t>Meghna Bal,</a:t>
                      </a:r>
                      <a:endParaRPr lang="en-US" sz="2000">
                        <a:effectLst/>
                        <a:latin typeface="Times New Roman"/>
                      </a:endParaRPr>
                    </a:p>
                    <a:p>
                      <a:pPr algn="l"/>
                      <a:endParaRPr lang="en-US" sz="2000" kern="0" dirty="0">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000" kern="0" dirty="0">
                          <a:effectLst/>
                          <a:latin typeface="Times New Roman"/>
                          <a:ea typeface="Times New Roman" panose="02020603050405020304" pitchFamily="18" charset="0"/>
                        </a:rPr>
                        <a:t>Brain Tumor Detection and Classification Using a</a:t>
                      </a:r>
                      <a:endParaRPr lang="en-US" sz="2000">
                        <a:effectLst/>
                        <a:latin typeface="Times New Roman"/>
                      </a:endParaRPr>
                    </a:p>
                    <a:p>
                      <a:pPr algn="l"/>
                      <a:r>
                        <a:rPr lang="en-US" sz="2000" kern="0" dirty="0">
                          <a:effectLst/>
                          <a:latin typeface="Times New Roman"/>
                          <a:ea typeface="Times New Roman" panose="02020603050405020304" pitchFamily="18" charset="0"/>
                        </a:rPr>
                        <a:t>Hyperparameter Tuned Convolutional </a:t>
                      </a:r>
                      <a:r>
                        <a:rPr lang="en-US" sz="2000" kern="0">
                          <a:effectLst/>
                          <a:latin typeface="Times New Roman"/>
                          <a:ea typeface="Times New Roman" panose="02020603050405020304" pitchFamily="18" charset="0"/>
                        </a:rPr>
                        <a:t>Neural</a:t>
                      </a:r>
                      <a:endParaRPr lang="en-US" sz="2000">
                        <a:effectLst/>
                        <a:latin typeface="Times New Roman"/>
                      </a:endParaRPr>
                    </a:p>
                    <a:p>
                      <a:pPr algn="l"/>
                      <a:r>
                        <a:rPr lang="en-US" sz="2000" kern="0" dirty="0">
                          <a:effectLst/>
                          <a:latin typeface="Times New Roman"/>
                          <a:ea typeface="Times New Roman" panose="02020603050405020304" pitchFamily="18" charset="0"/>
                        </a:rPr>
                        <a:t>Network</a:t>
                      </a:r>
                      <a:endParaRPr lang="en-US" sz="2000">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000" kern="0" dirty="0">
                          <a:effectLst/>
                          <a:latin typeface="Times New Roman"/>
                          <a:ea typeface="Times New Roman" panose="02020603050405020304" pitchFamily="18" charset="0"/>
                        </a:rPr>
                        <a:t>Convolutional Neural Network</a:t>
                      </a:r>
                      <a:endParaRPr lang="en-US" sz="2000">
                        <a:effectLst/>
                        <a:latin typeface="Times New Roman"/>
                      </a:endParaRPr>
                    </a:p>
                    <a:p>
                      <a:pPr algn="l"/>
                      <a:r>
                        <a:rPr lang="en-US" sz="2000" kern="0" dirty="0">
                          <a:effectLst/>
                          <a:latin typeface="Times New Roman"/>
                          <a:ea typeface="Times New Roman" panose="02020603050405020304" pitchFamily="18" charset="0"/>
                        </a:rPr>
                        <a:t>(CNN) model</a:t>
                      </a:r>
                      <a:endParaRPr lang="en-US" sz="2000">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l"/>
                      <a:r>
                        <a:rPr lang="en-US" sz="2000" dirty="0">
                          <a:effectLst/>
                          <a:latin typeface="Times New Roman"/>
                          <a:ea typeface="Times New Roman" panose="02020603050405020304" pitchFamily="18" charset="0"/>
                        </a:rPr>
                        <a:t>Effect of Convolutional Layers on Performance</a:t>
                      </a:r>
                      <a:endParaRPr lang="en-US" sz="2000">
                        <a:effectLst/>
                        <a:latin typeface="Times New Roman"/>
                      </a:endParaRPr>
                    </a:p>
                    <a:p>
                      <a:pPr marL="342900" lvl="0" indent="-342900" algn="l"/>
                      <a:r>
                        <a:rPr lang="en-US" sz="2000" dirty="0">
                          <a:effectLst/>
                          <a:latin typeface="Times New Roman"/>
                          <a:ea typeface="Times New Roman" panose="02020603050405020304" pitchFamily="18" charset="0"/>
                        </a:rPr>
                        <a:t>Impact of Image Augmentation</a:t>
                      </a:r>
                      <a:endParaRPr lang="en-US" sz="2000">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000" kern="0" dirty="0">
                          <a:effectLst/>
                          <a:latin typeface="Times New Roman"/>
                          <a:ea typeface="Times New Roman" panose="02020603050405020304" pitchFamily="18" charset="0"/>
                        </a:rPr>
                        <a:t>93-94.5%</a:t>
                      </a:r>
                      <a:endParaRPr lang="en-US" sz="2000">
                        <a:effectLst/>
                        <a:latin typeface="Times New Roman"/>
                      </a:endParaRPr>
                    </a:p>
                  </a:txBody>
                  <a:tcPr marL="110779" marR="110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1679590"/>
                  </a:ext>
                </a:extLst>
              </a:tr>
            </a:tbl>
          </a:graphicData>
        </a:graphic>
      </p:graphicFrame>
      <p:sp>
        <p:nvSpPr>
          <p:cNvPr id="2" name="TextBox 1">
            <a:extLst>
              <a:ext uri="{FF2B5EF4-FFF2-40B4-BE49-F238E27FC236}">
                <a16:creationId xmlns:a16="http://schemas.microsoft.com/office/drawing/2014/main" id="{76B41968-1DE0-FD24-632B-3A8AB0EAF49A}"/>
              </a:ext>
            </a:extLst>
          </p:cNvPr>
          <p:cNvSpPr txBox="1"/>
          <p:nvPr/>
        </p:nvSpPr>
        <p:spPr>
          <a:xfrm>
            <a:off x="644168" y="442808"/>
            <a:ext cx="10436426" cy="1623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b="1" baseline="0">
                <a:solidFill>
                  <a:srgbClr val="328EA0"/>
                </a:solidFill>
                <a:latin typeface="Times New Roman"/>
                <a:cs typeface="Times New Roman"/>
              </a:rPr>
              <a:t>Literature Review</a:t>
            </a:r>
            <a:r>
              <a:rPr lang="en-US" sz="9600">
                <a:latin typeface="Times New Roman"/>
                <a:ea typeface="Calibri Light"/>
                <a:cs typeface="Times New Roman"/>
              </a:rPr>
              <a:t>​</a:t>
            </a:r>
            <a:endParaRPr lang="en-US">
              <a:latin typeface="Times New Roman"/>
              <a:cs typeface="Times New Roman"/>
            </a:endParaRPr>
          </a:p>
        </p:txBody>
      </p:sp>
    </p:spTree>
    <p:extLst>
      <p:ext uri="{BB962C8B-B14F-4D97-AF65-F5344CB8AC3E}">
        <p14:creationId xmlns:p14="http://schemas.microsoft.com/office/powerpoint/2010/main" val="297811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C94C15C0-27AA-9B9B-F17C-661B279FF465}"/>
              </a:ext>
            </a:extLst>
          </p:cNvPr>
          <p:cNvGraphicFramePr>
            <a:graphicFrameLocks noGrp="1"/>
          </p:cNvGraphicFramePr>
          <p:nvPr>
            <p:extLst>
              <p:ext uri="{D42A27DB-BD31-4B8C-83A1-F6EECF244321}">
                <p14:modId xmlns:p14="http://schemas.microsoft.com/office/powerpoint/2010/main" val="669971997"/>
              </p:ext>
            </p:extLst>
          </p:nvPr>
        </p:nvGraphicFramePr>
        <p:xfrm>
          <a:off x="643467" y="922930"/>
          <a:ext cx="10905069" cy="5012141"/>
        </p:xfrm>
        <a:graphic>
          <a:graphicData uri="http://schemas.openxmlformats.org/drawingml/2006/table">
            <a:tbl>
              <a:tblPr firstRow="1" firstCol="1" bandRow="1">
                <a:tableStyleId>{5C22544A-7EE6-4342-B048-85BDC9FD1C3A}</a:tableStyleId>
              </a:tblPr>
              <a:tblGrid>
                <a:gridCol w="684901">
                  <a:extLst>
                    <a:ext uri="{9D8B030D-6E8A-4147-A177-3AD203B41FA5}">
                      <a16:colId xmlns:a16="http://schemas.microsoft.com/office/drawing/2014/main" val="3400746583"/>
                    </a:ext>
                  </a:extLst>
                </a:gridCol>
                <a:gridCol w="1593853">
                  <a:extLst>
                    <a:ext uri="{9D8B030D-6E8A-4147-A177-3AD203B41FA5}">
                      <a16:colId xmlns:a16="http://schemas.microsoft.com/office/drawing/2014/main" val="379280502"/>
                    </a:ext>
                  </a:extLst>
                </a:gridCol>
                <a:gridCol w="2085969">
                  <a:extLst>
                    <a:ext uri="{9D8B030D-6E8A-4147-A177-3AD203B41FA5}">
                      <a16:colId xmlns:a16="http://schemas.microsoft.com/office/drawing/2014/main" val="3121639337"/>
                    </a:ext>
                  </a:extLst>
                </a:gridCol>
                <a:gridCol w="2139736">
                  <a:extLst>
                    <a:ext uri="{9D8B030D-6E8A-4147-A177-3AD203B41FA5}">
                      <a16:colId xmlns:a16="http://schemas.microsoft.com/office/drawing/2014/main" val="2683542969"/>
                    </a:ext>
                  </a:extLst>
                </a:gridCol>
                <a:gridCol w="2910832">
                  <a:extLst>
                    <a:ext uri="{9D8B030D-6E8A-4147-A177-3AD203B41FA5}">
                      <a16:colId xmlns:a16="http://schemas.microsoft.com/office/drawing/2014/main" val="1649107514"/>
                    </a:ext>
                  </a:extLst>
                </a:gridCol>
                <a:gridCol w="1489778">
                  <a:extLst>
                    <a:ext uri="{9D8B030D-6E8A-4147-A177-3AD203B41FA5}">
                      <a16:colId xmlns:a16="http://schemas.microsoft.com/office/drawing/2014/main" val="2668704087"/>
                    </a:ext>
                  </a:extLst>
                </a:gridCol>
              </a:tblGrid>
              <a:tr h="2651434">
                <a:tc>
                  <a:txBody>
                    <a:bodyPr/>
                    <a:lstStyle/>
                    <a:p>
                      <a:pPr algn="l"/>
                      <a:r>
                        <a:rPr lang="en-US" sz="1100" b="0" kern="0" dirty="0">
                          <a:solidFill>
                            <a:schemeClr val="tx1"/>
                          </a:solidFill>
                          <a:effectLst/>
                          <a:latin typeface="Times New Roman"/>
                          <a:ea typeface="Times New Roman" panose="02020603050405020304" pitchFamily="18" charset="0"/>
                        </a:rPr>
                        <a:t>2.</a:t>
                      </a:r>
                      <a:endParaRPr lang="en-US" sz="1700" b="0" dirty="0">
                        <a:solidFill>
                          <a:schemeClr val="tx1"/>
                        </a:solidFill>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1900" b="0" kern="0" dirty="0">
                          <a:solidFill>
                            <a:schemeClr val="tx1"/>
                          </a:solidFill>
                          <a:effectLst/>
                          <a:latin typeface="Times New Roman"/>
                          <a:ea typeface="Times New Roman" panose="02020603050405020304" pitchFamily="18" charset="0"/>
                        </a:rPr>
                        <a:t> Raghav, Aditya </a:t>
                      </a:r>
                      <a:r>
                        <a:rPr lang="en-US" sz="1900" b="0" kern="0">
                          <a:solidFill>
                            <a:schemeClr val="tx1"/>
                          </a:solidFill>
                          <a:effectLst/>
                          <a:latin typeface="Times New Roman"/>
                          <a:ea typeface="Times New Roman" panose="02020603050405020304" pitchFamily="18" charset="0"/>
                        </a:rPr>
                        <a:t>Narayan Das,</a:t>
                      </a:r>
                      <a:r>
                        <a:rPr lang="en-US" sz="1900" b="0" kern="0" dirty="0">
                          <a:solidFill>
                            <a:schemeClr val="tx1"/>
                          </a:solidFill>
                          <a:effectLst/>
                          <a:latin typeface="Times New Roman"/>
                          <a:ea typeface="Times New Roman" panose="02020603050405020304" pitchFamily="18" charset="0"/>
                        </a:rPr>
                        <a:t> A. Suresh</a:t>
                      </a:r>
                      <a:endParaRPr lang="en-US" sz="1900" b="0" dirty="0">
                        <a:solidFill>
                          <a:schemeClr val="tx1"/>
                        </a:solidFill>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1900" b="0" kern="0">
                          <a:solidFill>
                            <a:schemeClr val="tx1"/>
                          </a:solidFill>
                          <a:effectLst/>
                          <a:latin typeface="Times New Roman"/>
                          <a:ea typeface="Times New Roman" panose="02020603050405020304" pitchFamily="18" charset="0"/>
                        </a:rPr>
                        <a:t>Automated Brain Tumor Classification of</a:t>
                      </a:r>
                      <a:endParaRPr lang="en-US" sz="1900" b="0">
                        <a:solidFill>
                          <a:schemeClr val="tx1"/>
                        </a:solidFill>
                        <a:effectLst/>
                        <a:latin typeface="Times New Roman"/>
                      </a:endParaRPr>
                    </a:p>
                    <a:p>
                      <a:pPr algn="l"/>
                      <a:r>
                        <a:rPr lang="en-US" sz="1900" b="0" kern="0">
                          <a:solidFill>
                            <a:schemeClr val="tx1"/>
                          </a:solidFill>
                          <a:effectLst/>
                          <a:latin typeface="Times New Roman"/>
                          <a:ea typeface="Times New Roman" panose="02020603050405020304" pitchFamily="18" charset="0"/>
                        </a:rPr>
                        <a:t>Different Types of Tumors Using Convolutional</a:t>
                      </a:r>
                      <a:endParaRPr lang="en-US" sz="1900" b="0">
                        <a:solidFill>
                          <a:schemeClr val="tx1"/>
                        </a:solidFill>
                        <a:effectLst/>
                        <a:latin typeface="Times New Roman"/>
                      </a:endParaRPr>
                    </a:p>
                    <a:p>
                      <a:pPr algn="l"/>
                      <a:r>
                        <a:rPr lang="en-US" sz="1900" b="0" kern="0">
                          <a:solidFill>
                            <a:schemeClr val="tx1"/>
                          </a:solidFill>
                          <a:effectLst/>
                          <a:latin typeface="Times New Roman"/>
                          <a:ea typeface="Times New Roman" panose="02020603050405020304" pitchFamily="18" charset="0"/>
                        </a:rPr>
                        <a:t>Neural Network of Multi Label MRI Scans</a:t>
                      </a:r>
                      <a:endParaRPr lang="en-US" sz="1900" b="0">
                        <a:solidFill>
                          <a:schemeClr val="tx1"/>
                        </a:solidFill>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1900" b="0" kern="0">
                          <a:solidFill>
                            <a:schemeClr val="tx1"/>
                          </a:solidFill>
                          <a:effectLst/>
                          <a:latin typeface="Times New Roman"/>
                          <a:ea typeface="Times New Roman" panose="02020603050405020304" pitchFamily="18" charset="0"/>
                        </a:rPr>
                        <a:t>Convolutional Neural Network</a:t>
                      </a:r>
                      <a:endParaRPr lang="en-US" sz="1900" b="0">
                        <a:solidFill>
                          <a:schemeClr val="tx1"/>
                        </a:solidFill>
                        <a:effectLst/>
                        <a:latin typeface="Times New Roman"/>
                      </a:endParaRPr>
                    </a:p>
                    <a:p>
                      <a:pPr algn="l"/>
                      <a:r>
                        <a:rPr lang="en-US" sz="1900" b="0" kern="0">
                          <a:solidFill>
                            <a:schemeClr val="tx1"/>
                          </a:solidFill>
                          <a:effectLst/>
                          <a:latin typeface="Times New Roman"/>
                          <a:ea typeface="Times New Roman" panose="02020603050405020304" pitchFamily="18" charset="0"/>
                        </a:rPr>
                        <a:t>(CNN) model</a:t>
                      </a:r>
                      <a:endParaRPr lang="en-US" sz="1900" b="0">
                        <a:solidFill>
                          <a:schemeClr val="tx1"/>
                        </a:solidFill>
                        <a:effectLst/>
                        <a:latin typeface="Times New Roman"/>
                      </a:endParaRPr>
                    </a:p>
                    <a:p>
                      <a:pPr algn="l"/>
                      <a:endParaRPr lang="en-US" sz="1900" b="0">
                        <a:solidFill>
                          <a:schemeClr val="tx1"/>
                        </a:solidFill>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l"/>
                      <a:r>
                        <a:rPr lang="en-US" sz="1900" b="0">
                          <a:solidFill>
                            <a:schemeClr val="tx1"/>
                          </a:solidFill>
                          <a:effectLst/>
                          <a:latin typeface="Times New Roman"/>
                        </a:rPr>
                        <a:t>Improvement in Segmentation Accuracy</a:t>
                      </a:r>
                    </a:p>
                    <a:p>
                      <a:pPr marL="342900" lvl="0" indent="-342900" algn="l"/>
                      <a:r>
                        <a:rPr lang="en-US" sz="1900" b="0">
                          <a:solidFill>
                            <a:schemeClr val="tx1"/>
                          </a:solidFill>
                          <a:effectLst/>
                          <a:latin typeface="Times New Roman"/>
                        </a:rPr>
                        <a:t>High Accuracy and Efficiency</a:t>
                      </a: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1900" b="0" kern="0">
                          <a:solidFill>
                            <a:schemeClr val="tx1"/>
                          </a:solidFill>
                          <a:effectLst/>
                          <a:latin typeface="Times New Roman"/>
                          <a:ea typeface="Times New Roman" panose="02020603050405020304" pitchFamily="18" charset="0"/>
                        </a:rPr>
                        <a:t>97.14%</a:t>
                      </a:r>
                      <a:endParaRPr lang="en-US" sz="1900" b="0">
                        <a:solidFill>
                          <a:schemeClr val="tx1"/>
                        </a:solidFill>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6315340"/>
                  </a:ext>
                </a:extLst>
              </a:tr>
              <a:tr h="2360707">
                <a:tc>
                  <a:txBody>
                    <a:bodyPr/>
                    <a:lstStyle/>
                    <a:p>
                      <a:pPr algn="l"/>
                      <a:r>
                        <a:rPr lang="en-US" sz="1900" kern="0" dirty="0">
                          <a:solidFill>
                            <a:schemeClr val="tx1"/>
                          </a:solidFill>
                          <a:effectLst/>
                          <a:latin typeface="Times New Roman"/>
                          <a:ea typeface="Times New Roman" panose="02020603050405020304" pitchFamily="18" charset="0"/>
                        </a:rPr>
                        <a:t>3.</a:t>
                      </a:r>
                      <a:endParaRPr lang="en-US" sz="1900" dirty="0">
                        <a:solidFill>
                          <a:schemeClr val="tx1"/>
                        </a:solidFill>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1900" kern="0">
                          <a:effectLst/>
                          <a:latin typeface="Times New Roman"/>
                          <a:ea typeface="Times New Roman" panose="02020603050405020304" pitchFamily="18" charset="0"/>
                        </a:rPr>
                        <a:t>R. Meena Prakash, R.  Kumari</a:t>
                      </a:r>
                      <a:endParaRPr lang="en-US" sz="1900">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1900" kern="0">
                          <a:effectLst/>
                          <a:latin typeface="Times New Roman"/>
                          <a:ea typeface="Times New Roman" panose="02020603050405020304" pitchFamily="18" charset="0"/>
                        </a:rPr>
                        <a:t>Classification of MR Brain Images for Detection</a:t>
                      </a:r>
                      <a:endParaRPr lang="en-US" sz="1900">
                        <a:effectLst/>
                        <a:latin typeface="Times New Roman"/>
                      </a:endParaRPr>
                    </a:p>
                    <a:p>
                      <a:pPr algn="l"/>
                      <a:r>
                        <a:rPr lang="en-US" sz="1900" kern="0">
                          <a:effectLst/>
                          <a:latin typeface="Times New Roman"/>
                          <a:ea typeface="Times New Roman" panose="02020603050405020304" pitchFamily="18" charset="0"/>
                        </a:rPr>
                        <a:t>of Tumor with Transfer Learning from</a:t>
                      </a:r>
                      <a:endParaRPr lang="en-US" sz="1900">
                        <a:effectLst/>
                        <a:latin typeface="Times New Roman"/>
                      </a:endParaRPr>
                    </a:p>
                    <a:p>
                      <a:pPr algn="l"/>
                      <a:r>
                        <a:rPr lang="en-US" sz="1900" kern="0">
                          <a:effectLst/>
                          <a:latin typeface="Times New Roman"/>
                          <a:ea typeface="Times New Roman" panose="02020603050405020304" pitchFamily="18" charset="0"/>
                        </a:rPr>
                        <a:t>Pre-trained CNN Models</a:t>
                      </a:r>
                      <a:endParaRPr lang="en-US" sz="1900">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1900" kern="0">
                          <a:effectLst/>
                          <a:latin typeface="Times New Roman"/>
                          <a:ea typeface="Times New Roman" panose="02020603050405020304" pitchFamily="18" charset="0"/>
                        </a:rPr>
                        <a:t>Convolutional Neural Network (CNN)</a:t>
                      </a:r>
                      <a:endParaRPr lang="en-US" sz="1900">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l"/>
                      <a:r>
                        <a:rPr lang="en-US" sz="1900">
                          <a:effectLst/>
                          <a:latin typeface="Times New Roman"/>
                        </a:rPr>
                        <a:t>Utilization of Pre-trained CNN Models</a:t>
                      </a:r>
                    </a:p>
                    <a:p>
                      <a:pPr marL="342900" lvl="0" indent="-342900" algn="l"/>
                      <a:r>
                        <a:rPr lang="en-US" sz="1900">
                          <a:effectLst/>
                          <a:latin typeface="Times New Roman"/>
                        </a:rPr>
                        <a:t>Application of Data Augmentation</a:t>
                      </a: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1900" kern="0">
                          <a:effectLst/>
                          <a:latin typeface="Times New Roman"/>
                          <a:ea typeface="Times New Roman" panose="02020603050405020304" pitchFamily="18" charset="0"/>
                        </a:rPr>
                        <a:t>98-100%</a:t>
                      </a:r>
                      <a:endParaRPr lang="en-US" sz="1900">
                        <a:effectLst/>
                        <a:latin typeface="Times New Roman"/>
                      </a:endParaRPr>
                    </a:p>
                  </a:txBody>
                  <a:tcPr marL="65414" marR="654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3824485"/>
                  </a:ext>
                </a:extLst>
              </a:tr>
            </a:tbl>
          </a:graphicData>
        </a:graphic>
      </p:graphicFrame>
    </p:spTree>
    <p:extLst>
      <p:ext uri="{BB962C8B-B14F-4D97-AF65-F5344CB8AC3E}">
        <p14:creationId xmlns:p14="http://schemas.microsoft.com/office/powerpoint/2010/main" val="359808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190F9E3E-B61B-A308-F3EC-DE119D880972}"/>
              </a:ext>
            </a:extLst>
          </p:cNvPr>
          <p:cNvGraphicFramePr>
            <a:graphicFrameLocks noGrp="1"/>
          </p:cNvGraphicFramePr>
          <p:nvPr>
            <p:extLst>
              <p:ext uri="{D42A27DB-BD31-4B8C-83A1-F6EECF244321}">
                <p14:modId xmlns:p14="http://schemas.microsoft.com/office/powerpoint/2010/main" val="304299814"/>
              </p:ext>
            </p:extLst>
          </p:nvPr>
        </p:nvGraphicFramePr>
        <p:xfrm>
          <a:off x="330868" y="270710"/>
          <a:ext cx="11375222" cy="3359055"/>
        </p:xfrm>
        <a:graphic>
          <a:graphicData uri="http://schemas.openxmlformats.org/drawingml/2006/table">
            <a:tbl>
              <a:tblPr firstRow="1" firstCol="1" bandRow="1">
                <a:tableStyleId>{5C22544A-7EE6-4342-B048-85BDC9FD1C3A}</a:tableStyleId>
              </a:tblPr>
              <a:tblGrid>
                <a:gridCol w="729244">
                  <a:extLst>
                    <a:ext uri="{9D8B030D-6E8A-4147-A177-3AD203B41FA5}">
                      <a16:colId xmlns:a16="http://schemas.microsoft.com/office/drawing/2014/main" val="1078284402"/>
                    </a:ext>
                  </a:extLst>
                </a:gridCol>
                <a:gridCol w="1586230">
                  <a:extLst>
                    <a:ext uri="{9D8B030D-6E8A-4147-A177-3AD203B41FA5}">
                      <a16:colId xmlns:a16="http://schemas.microsoft.com/office/drawing/2014/main" val="4152820574"/>
                    </a:ext>
                  </a:extLst>
                </a:gridCol>
                <a:gridCol w="2095958">
                  <a:extLst>
                    <a:ext uri="{9D8B030D-6E8A-4147-A177-3AD203B41FA5}">
                      <a16:colId xmlns:a16="http://schemas.microsoft.com/office/drawing/2014/main" val="3896726111"/>
                    </a:ext>
                  </a:extLst>
                </a:gridCol>
                <a:gridCol w="2278270">
                  <a:extLst>
                    <a:ext uri="{9D8B030D-6E8A-4147-A177-3AD203B41FA5}">
                      <a16:colId xmlns:a16="http://schemas.microsoft.com/office/drawing/2014/main" val="1583359382"/>
                    </a:ext>
                  </a:extLst>
                </a:gridCol>
                <a:gridCol w="3099290">
                  <a:extLst>
                    <a:ext uri="{9D8B030D-6E8A-4147-A177-3AD203B41FA5}">
                      <a16:colId xmlns:a16="http://schemas.microsoft.com/office/drawing/2014/main" val="3492564029"/>
                    </a:ext>
                  </a:extLst>
                </a:gridCol>
                <a:gridCol w="1586230">
                  <a:extLst>
                    <a:ext uri="{9D8B030D-6E8A-4147-A177-3AD203B41FA5}">
                      <a16:colId xmlns:a16="http://schemas.microsoft.com/office/drawing/2014/main" val="2615521547"/>
                    </a:ext>
                  </a:extLst>
                </a:gridCol>
              </a:tblGrid>
              <a:tr h="3359055">
                <a:tc>
                  <a:txBody>
                    <a:bodyPr/>
                    <a:lstStyle/>
                    <a:p>
                      <a:pPr algn="l"/>
                      <a:r>
                        <a:rPr lang="en-US" sz="2000" b="0" kern="0" dirty="0">
                          <a:solidFill>
                            <a:schemeClr val="tx1"/>
                          </a:solidFill>
                          <a:effectLst/>
                          <a:latin typeface="Times New Roman"/>
                          <a:ea typeface="Times New Roman" panose="02020603050405020304" pitchFamily="18" charset="0"/>
                        </a:rPr>
                        <a:t>4.</a:t>
                      </a:r>
                      <a:endParaRPr lang="en-US" sz="2000" b="0">
                        <a:solidFill>
                          <a:schemeClr val="tx1"/>
                        </a:solidFill>
                        <a:effectLst/>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000" b="0" kern="0" dirty="0">
                          <a:solidFill>
                            <a:schemeClr val="tx1"/>
                          </a:solidFill>
                          <a:effectLst/>
                          <a:latin typeface="Times New Roman"/>
                          <a:ea typeface="Times New Roman" panose="02020603050405020304" pitchFamily="18" charset="0"/>
                        </a:rPr>
                        <a:t>Muhammad </a:t>
                      </a:r>
                      <a:r>
                        <a:rPr lang="en-US" sz="2000" b="0" kern="0">
                          <a:solidFill>
                            <a:schemeClr val="tx1"/>
                          </a:solidFill>
                          <a:effectLst/>
                          <a:latin typeface="Times New Roman"/>
                          <a:ea typeface="Times New Roman" panose="02020603050405020304" pitchFamily="18" charset="0"/>
                        </a:rPr>
                        <a:t>Adeel,</a:t>
                      </a:r>
                      <a:endParaRPr lang="en-US" sz="2000" b="0">
                        <a:solidFill>
                          <a:schemeClr val="tx1"/>
                        </a:solidFill>
                        <a:effectLst/>
                        <a:latin typeface="Times New Roman"/>
                      </a:endParaRPr>
                    </a:p>
                    <a:p>
                      <a:pPr lvl="0" algn="l">
                        <a:buNone/>
                      </a:pPr>
                      <a:r>
                        <a:rPr lang="en-US" sz="2000" b="0" i="0" u="none" strike="noStrike" kern="0" noProof="0">
                          <a:solidFill>
                            <a:schemeClr val="tx1"/>
                          </a:solidFill>
                          <a:effectLst/>
                          <a:latin typeface="Times New Roman"/>
                        </a:rPr>
                        <a:t>Ram Chandra</a:t>
                      </a:r>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000" b="0" kern="0">
                          <a:solidFill>
                            <a:schemeClr val="tx1"/>
                          </a:solidFill>
                          <a:effectLst/>
                          <a:latin typeface="Times New Roman"/>
                          <a:ea typeface="Times New Roman" panose="02020603050405020304" pitchFamily="18" charset="0"/>
                        </a:rPr>
                        <a:t>Brain Tumor Classification Using MRI Images and</a:t>
                      </a:r>
                      <a:endParaRPr lang="en-US" sz="2000" b="0">
                        <a:solidFill>
                          <a:schemeClr val="tx1"/>
                        </a:solidFill>
                        <a:effectLst/>
                        <a:latin typeface="Times New Roman"/>
                      </a:endParaRPr>
                    </a:p>
                    <a:p>
                      <a:pPr algn="l"/>
                      <a:r>
                        <a:rPr lang="en-US" sz="2000" b="0" kern="0">
                          <a:solidFill>
                            <a:schemeClr val="tx1"/>
                          </a:solidFill>
                          <a:effectLst/>
                          <a:latin typeface="Times New Roman"/>
                          <a:ea typeface="Times New Roman" panose="02020603050405020304" pitchFamily="18" charset="0"/>
                        </a:rPr>
                        <a:t>Convolutional Neural Networks</a:t>
                      </a:r>
                      <a:endParaRPr lang="en-US" sz="2000" b="0">
                        <a:solidFill>
                          <a:schemeClr val="tx1"/>
                        </a:solidFill>
                        <a:effectLst/>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000" b="0" kern="0">
                          <a:solidFill>
                            <a:schemeClr val="tx1"/>
                          </a:solidFill>
                          <a:effectLst/>
                          <a:latin typeface="Times New Roman"/>
                          <a:ea typeface="Times New Roman" panose="02020603050405020304" pitchFamily="18" charset="0"/>
                        </a:rPr>
                        <a:t>Convolutional</a:t>
                      </a:r>
                      <a:endParaRPr lang="en-US" sz="2000" b="0">
                        <a:solidFill>
                          <a:schemeClr val="tx1"/>
                        </a:solidFill>
                        <a:effectLst/>
                        <a:latin typeface="Times New Roman"/>
                      </a:endParaRPr>
                    </a:p>
                    <a:p>
                      <a:pPr algn="l"/>
                      <a:r>
                        <a:rPr lang="en-US" sz="2000" b="0" kern="0">
                          <a:solidFill>
                            <a:schemeClr val="tx1"/>
                          </a:solidFill>
                          <a:effectLst/>
                          <a:latin typeface="Times New Roman"/>
                          <a:ea typeface="Times New Roman" panose="02020603050405020304" pitchFamily="18" charset="0"/>
                        </a:rPr>
                        <a:t>Neural Network (CNN)</a:t>
                      </a:r>
                      <a:endParaRPr lang="en-US" sz="2000" b="0">
                        <a:solidFill>
                          <a:schemeClr val="tx1"/>
                        </a:solidFill>
                        <a:effectLst/>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l"/>
                      <a:r>
                        <a:rPr lang="en-US" sz="2000" b="0">
                          <a:solidFill>
                            <a:schemeClr val="tx1"/>
                          </a:solidFill>
                          <a:effectLst/>
                          <a:latin typeface="Times New Roman"/>
                        </a:rPr>
                        <a:t>Novel CNN-Based Network for Brain Tumor Classification</a:t>
                      </a:r>
                    </a:p>
                    <a:p>
                      <a:pPr marL="342900" lvl="0" indent="-342900" algn="l"/>
                      <a:r>
                        <a:rPr lang="en-US" sz="2000" b="0">
                          <a:solidFill>
                            <a:schemeClr val="tx1"/>
                          </a:solidFill>
                          <a:effectLst/>
                          <a:latin typeface="Times New Roman"/>
                        </a:rPr>
                        <a:t>Performance Advantages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2000" b="0" kern="0">
                          <a:solidFill>
                            <a:schemeClr val="tx1"/>
                          </a:solidFill>
                          <a:effectLst/>
                          <a:latin typeface="Times New Roman"/>
                          <a:ea typeface="Times New Roman" panose="02020603050405020304" pitchFamily="18" charset="0"/>
                        </a:rPr>
                        <a:t>98.6-99%</a:t>
                      </a:r>
                      <a:endParaRPr lang="en-US" sz="2000" b="0">
                        <a:solidFill>
                          <a:schemeClr val="tx1"/>
                        </a:solidFill>
                        <a:effectLst/>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4744437"/>
                  </a:ext>
                </a:extLst>
              </a:tr>
            </a:tbl>
          </a:graphicData>
        </a:graphic>
      </p:graphicFrame>
      <p:graphicFrame>
        <p:nvGraphicFramePr>
          <p:cNvPr id="15" name="Table 14">
            <a:extLst>
              <a:ext uri="{FF2B5EF4-FFF2-40B4-BE49-F238E27FC236}">
                <a16:creationId xmlns:a16="http://schemas.microsoft.com/office/drawing/2014/main" id="{8AC3810E-AD4A-FA92-5A29-A48B6FE751A1}"/>
              </a:ext>
            </a:extLst>
          </p:cNvPr>
          <p:cNvGraphicFramePr>
            <a:graphicFrameLocks noGrp="1"/>
          </p:cNvGraphicFramePr>
          <p:nvPr>
            <p:extLst>
              <p:ext uri="{D42A27DB-BD31-4B8C-83A1-F6EECF244321}">
                <p14:modId xmlns:p14="http://schemas.microsoft.com/office/powerpoint/2010/main" val="1937664269"/>
              </p:ext>
            </p:extLst>
          </p:nvPr>
        </p:nvGraphicFramePr>
        <p:xfrm>
          <a:off x="340894" y="3629526"/>
          <a:ext cx="11349810" cy="2622314"/>
        </p:xfrm>
        <a:graphic>
          <a:graphicData uri="http://schemas.openxmlformats.org/drawingml/2006/table">
            <a:tbl>
              <a:tblPr firstRow="1" firstCol="1" bandRow="1">
                <a:tableStyleId>{5C22544A-7EE6-4342-B048-85BDC9FD1C3A}</a:tableStyleId>
              </a:tblPr>
              <a:tblGrid>
                <a:gridCol w="705095">
                  <a:extLst>
                    <a:ext uri="{9D8B030D-6E8A-4147-A177-3AD203B41FA5}">
                      <a16:colId xmlns:a16="http://schemas.microsoft.com/office/drawing/2014/main" val="1816391734"/>
                    </a:ext>
                  </a:extLst>
                </a:gridCol>
                <a:gridCol w="1582741">
                  <a:extLst>
                    <a:ext uri="{9D8B030D-6E8A-4147-A177-3AD203B41FA5}">
                      <a16:colId xmlns:a16="http://schemas.microsoft.com/office/drawing/2014/main" val="1348190652"/>
                    </a:ext>
                  </a:extLst>
                </a:gridCol>
                <a:gridCol w="2104115">
                  <a:extLst>
                    <a:ext uri="{9D8B030D-6E8A-4147-A177-3AD203B41FA5}">
                      <a16:colId xmlns:a16="http://schemas.microsoft.com/office/drawing/2014/main" val="410554416"/>
                    </a:ext>
                  </a:extLst>
                </a:gridCol>
                <a:gridCol w="2287838">
                  <a:extLst>
                    <a:ext uri="{9D8B030D-6E8A-4147-A177-3AD203B41FA5}">
                      <a16:colId xmlns:a16="http://schemas.microsoft.com/office/drawing/2014/main" val="128710183"/>
                    </a:ext>
                  </a:extLst>
                </a:gridCol>
                <a:gridCol w="3110864">
                  <a:extLst>
                    <a:ext uri="{9D8B030D-6E8A-4147-A177-3AD203B41FA5}">
                      <a16:colId xmlns:a16="http://schemas.microsoft.com/office/drawing/2014/main" val="808244938"/>
                    </a:ext>
                  </a:extLst>
                </a:gridCol>
                <a:gridCol w="1559157">
                  <a:extLst>
                    <a:ext uri="{9D8B030D-6E8A-4147-A177-3AD203B41FA5}">
                      <a16:colId xmlns:a16="http://schemas.microsoft.com/office/drawing/2014/main" val="1138733645"/>
                    </a:ext>
                  </a:extLst>
                </a:gridCol>
              </a:tblGrid>
              <a:tr h="2622314">
                <a:tc>
                  <a:txBody>
                    <a:bodyPr/>
                    <a:lstStyle/>
                    <a:p>
                      <a:r>
                        <a:rPr lang="en-US" sz="2000" b="0" kern="0" dirty="0">
                          <a:solidFill>
                            <a:schemeClr val="tx1"/>
                          </a:solidFill>
                          <a:effectLst/>
                          <a:latin typeface="Times New Roman"/>
                          <a:ea typeface="Times New Roman" panose="02020603050405020304" pitchFamily="18" charset="0"/>
                        </a:rPr>
                        <a:t>5.</a:t>
                      </a:r>
                      <a:endParaRPr lang="en-US" sz="2000" b="0">
                        <a:solidFill>
                          <a:schemeClr val="tx1"/>
                        </a:solidFill>
                        <a:effectLst/>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2000" b="0" kern="0">
                          <a:solidFill>
                            <a:schemeClr val="tx1"/>
                          </a:solidFill>
                          <a:effectLst/>
                          <a:latin typeface="Times New Roman"/>
                          <a:ea typeface="Times New Roman" panose="02020603050405020304" pitchFamily="18" charset="0"/>
                        </a:rPr>
                        <a:t>Surendra Kumar Panda,</a:t>
                      </a:r>
                      <a:endParaRPr lang="en-US" sz="2000" b="0">
                        <a:solidFill>
                          <a:schemeClr val="tx1"/>
                        </a:solidFill>
                        <a:effectLst/>
                        <a:latin typeface="Times New Roman"/>
                      </a:endParaRPr>
                    </a:p>
                    <a:p>
                      <a:r>
                        <a:rPr lang="en-US" sz="2000" b="0" kern="0">
                          <a:solidFill>
                            <a:schemeClr val="tx1"/>
                          </a:solidFill>
                          <a:effectLst/>
                          <a:latin typeface="Times New Roman"/>
                          <a:ea typeface="Times New Roman" panose="02020603050405020304" pitchFamily="18" charset="0"/>
                        </a:rPr>
                        <a:t>Ram</a:t>
                      </a:r>
                      <a:endParaRPr lang="en-US" sz="2000" b="0">
                        <a:solidFill>
                          <a:schemeClr val="tx1"/>
                        </a:solidFill>
                        <a:effectLst/>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2000" b="0" kern="0">
                          <a:solidFill>
                            <a:schemeClr val="tx1"/>
                          </a:solidFill>
                          <a:effectLst/>
                          <a:latin typeface="Times New Roman"/>
                          <a:ea typeface="Times New Roman" panose="02020603050405020304" pitchFamily="18" charset="0"/>
                        </a:rPr>
                        <a:t>MR Brain 2D image Tumor and Cyst Classification</a:t>
                      </a:r>
                      <a:endParaRPr lang="en-US" sz="2000" b="0">
                        <a:solidFill>
                          <a:schemeClr val="tx1"/>
                        </a:solidFill>
                        <a:effectLst/>
                        <a:latin typeface="Times New Roman"/>
                      </a:endParaRPr>
                    </a:p>
                    <a:p>
                      <a:r>
                        <a:rPr lang="en-US" sz="2000" b="0" kern="0">
                          <a:solidFill>
                            <a:schemeClr val="tx1"/>
                          </a:solidFill>
                          <a:effectLst/>
                          <a:latin typeface="Times New Roman"/>
                          <a:ea typeface="Times New Roman" panose="02020603050405020304" pitchFamily="18" charset="0"/>
                        </a:rPr>
                        <a:t>Approach: an Empirical Analogy</a:t>
                      </a:r>
                      <a:endParaRPr lang="en-US" sz="2000" b="0">
                        <a:solidFill>
                          <a:schemeClr val="tx1"/>
                        </a:solidFill>
                        <a:effectLst/>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2000" b="0" kern="0">
                          <a:solidFill>
                            <a:schemeClr val="tx1"/>
                          </a:solidFill>
                          <a:effectLst/>
                          <a:latin typeface="Times New Roman"/>
                          <a:ea typeface="Times New Roman" panose="02020603050405020304" pitchFamily="18" charset="0"/>
                        </a:rPr>
                        <a:t>Support Vector Machine (SVM),</a:t>
                      </a:r>
                      <a:endParaRPr lang="en-US" sz="2000" b="0">
                        <a:solidFill>
                          <a:schemeClr val="tx1"/>
                        </a:solidFill>
                        <a:effectLst/>
                        <a:latin typeface="Times New Roman"/>
                      </a:endParaRPr>
                    </a:p>
                    <a:p>
                      <a:r>
                        <a:rPr lang="en-US" sz="2000" b="0" kern="0">
                          <a:solidFill>
                            <a:schemeClr val="tx1"/>
                          </a:solidFill>
                          <a:effectLst/>
                          <a:latin typeface="Times New Roman"/>
                          <a:ea typeface="Times New Roman" panose="02020603050405020304" pitchFamily="18" charset="0"/>
                        </a:rPr>
                        <a:t>K Nearest Neighbors (KNN)</a:t>
                      </a:r>
                      <a:endParaRPr lang="en-US" sz="2000" b="0">
                        <a:solidFill>
                          <a:schemeClr val="tx1"/>
                        </a:solidFill>
                        <a:effectLst/>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r>
                        <a:rPr lang="en-US" sz="2000" b="0">
                          <a:solidFill>
                            <a:schemeClr val="tx1"/>
                          </a:solidFill>
                          <a:effectLst/>
                          <a:latin typeface="Times New Roman"/>
                        </a:rPr>
                        <a:t>Comparison of Algorithms</a:t>
                      </a:r>
                    </a:p>
                    <a:p>
                      <a:pPr marL="342900" lvl="0" indent="-342900"/>
                      <a:r>
                        <a:rPr lang="en-US" sz="2000" b="0">
                          <a:solidFill>
                            <a:schemeClr val="tx1"/>
                          </a:solidFill>
                          <a:effectLst/>
                          <a:latin typeface="Times New Roman"/>
                        </a:rPr>
                        <a:t>High Accuracy of Logistic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2000" b="0" kern="0">
                          <a:solidFill>
                            <a:schemeClr val="tx1"/>
                          </a:solidFill>
                          <a:effectLst/>
                          <a:latin typeface="Times New Roman"/>
                          <a:ea typeface="Times New Roman" panose="02020603050405020304" pitchFamily="18" charset="0"/>
                        </a:rPr>
                        <a:t>99.6%</a:t>
                      </a:r>
                      <a:endParaRPr lang="en-US" sz="2000" b="0">
                        <a:solidFill>
                          <a:schemeClr val="tx1"/>
                        </a:solidFill>
                        <a:effectLst/>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6976853"/>
                  </a:ext>
                </a:extLst>
              </a:tr>
            </a:tbl>
          </a:graphicData>
        </a:graphic>
      </p:graphicFrame>
    </p:spTree>
    <p:extLst>
      <p:ext uri="{BB962C8B-B14F-4D97-AF65-F5344CB8AC3E}">
        <p14:creationId xmlns:p14="http://schemas.microsoft.com/office/powerpoint/2010/main" val="170978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3"/>
                </a:solidFill>
                <a:latin typeface="Times New Roman"/>
                <a:cs typeface="Calibri Light"/>
              </a:rPr>
              <a:t>Objectives</a:t>
            </a:r>
          </a:p>
        </p:txBody>
      </p:sp>
      <p:sp>
        <p:nvSpPr>
          <p:cNvPr id="12" name="Content Placeholder 11">
            <a:extLst>
              <a:ext uri="{FF2B5EF4-FFF2-40B4-BE49-F238E27FC236}">
                <a16:creationId xmlns:a16="http://schemas.microsoft.com/office/drawing/2014/main" id="{810D0805-96DA-B10A-05AF-8DD45F2C45CF}"/>
              </a:ext>
            </a:extLst>
          </p:cNvPr>
          <p:cNvSpPr>
            <a:spLocks noGrp="1"/>
          </p:cNvSpPr>
          <p:nvPr>
            <p:ph sz="half" idx="2"/>
          </p:nvPr>
        </p:nvSpPr>
        <p:spPr>
          <a:xfrm>
            <a:off x="656604" y="1880795"/>
            <a:ext cx="11010097" cy="4072689"/>
          </a:xfrm>
        </p:spPr>
        <p:txBody>
          <a:bodyPr vert="horz" lIns="91440" tIns="45720" rIns="91440" bIns="45720" rtlCol="0" anchor="t">
            <a:noAutofit/>
          </a:bodyPr>
          <a:lstStyle/>
          <a:p>
            <a:pPr algn="just">
              <a:buChar char="•"/>
            </a:pPr>
            <a:r>
              <a:rPr lang="en-US" sz="3600" dirty="0">
                <a:latin typeface="Times New Roman"/>
                <a:cs typeface="Times New Roman"/>
              </a:rPr>
              <a:t>Develop a robust CNN model to accurately classify brain MRI images into categories such as 'Tumor' and 'No Tumor'.</a:t>
            </a:r>
            <a:endParaRPr lang="en-US" sz="3600">
              <a:latin typeface="Times New Roman"/>
              <a:cs typeface="Calibri Light" panose="020F0302020204030204"/>
            </a:endParaRPr>
          </a:p>
          <a:p>
            <a:pPr algn="just">
              <a:buChar char="•"/>
            </a:pPr>
            <a:r>
              <a:rPr lang="en-US" sz="3600" dirty="0">
                <a:latin typeface="Times New Roman"/>
                <a:cs typeface="Times New Roman"/>
              </a:rPr>
              <a:t>Implement effective data preprocessing and augmentation techniques to enhance model performance and generalization.</a:t>
            </a:r>
            <a:endParaRPr lang="en-US" sz="3600">
              <a:latin typeface="Times New Roman"/>
              <a:cs typeface="Calibri Light" panose="020F0302020204030204"/>
            </a:endParaRPr>
          </a:p>
          <a:p>
            <a:pPr algn="just">
              <a:buChar char="•"/>
            </a:pPr>
            <a:r>
              <a:rPr lang="en-US" sz="3600" dirty="0">
                <a:latin typeface="Times New Roman"/>
                <a:cs typeface="Times New Roman"/>
              </a:rPr>
              <a:t>Evaluate and fine-tune the model to achieve optimal accuracy and reliability for real-world medical image classification tasks.</a:t>
            </a:r>
            <a:endParaRPr lang="en-US" sz="3600" dirty="0">
              <a:cs typeface="Calibri Light" panose="020F0302020204030204"/>
            </a:endParaRPr>
          </a:p>
          <a:p>
            <a:pPr marL="0" indent="0">
              <a:buNone/>
            </a:pPr>
            <a:endParaRPr lang="en-US" sz="3600" dirty="0">
              <a:cs typeface="Calibri Light" panose="020F0302020204030204"/>
            </a:endParaRPr>
          </a:p>
        </p:txBody>
      </p:sp>
    </p:spTree>
    <p:extLst>
      <p:ext uri="{BB962C8B-B14F-4D97-AF65-F5344CB8AC3E}">
        <p14:creationId xmlns:p14="http://schemas.microsoft.com/office/powerpoint/2010/main" val="994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model&#10;&#10;Description automatically generated">
            <a:extLst>
              <a:ext uri="{FF2B5EF4-FFF2-40B4-BE49-F238E27FC236}">
                <a16:creationId xmlns:a16="http://schemas.microsoft.com/office/drawing/2014/main" id="{517120E1-A911-D414-A9B0-80B4DB72FE64}"/>
              </a:ext>
            </a:extLst>
          </p:cNvPr>
          <p:cNvPicPr>
            <a:picLocks noGrp="1" noChangeAspect="1"/>
          </p:cNvPicPr>
          <p:nvPr>
            <p:ph sz="half" idx="2"/>
          </p:nvPr>
        </p:nvPicPr>
        <p:blipFill>
          <a:blip r:embed="rId2"/>
          <a:stretch>
            <a:fillRect/>
          </a:stretch>
        </p:blipFill>
        <p:spPr>
          <a:xfrm>
            <a:off x="374276" y="1698341"/>
            <a:ext cx="11547828" cy="4737159"/>
          </a:xfrm>
        </p:spPr>
      </p:pic>
      <p:sp>
        <p:nvSpPr>
          <p:cNvPr id="3" name="TextBox 2">
            <a:extLst>
              <a:ext uri="{FF2B5EF4-FFF2-40B4-BE49-F238E27FC236}">
                <a16:creationId xmlns:a16="http://schemas.microsoft.com/office/drawing/2014/main" id="{E25623B9-F415-55CB-5CB6-11E074208D87}"/>
              </a:ext>
            </a:extLst>
          </p:cNvPr>
          <p:cNvSpPr txBox="1"/>
          <p:nvPr/>
        </p:nvSpPr>
        <p:spPr>
          <a:xfrm>
            <a:off x="711177" y="483063"/>
            <a:ext cx="6883662" cy="10198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baseline="0">
                <a:solidFill>
                  <a:srgbClr val="60B1F2"/>
                </a:solidFill>
                <a:latin typeface="Times New Roman"/>
                <a:cs typeface="Times New Roman"/>
              </a:rPr>
              <a:t>Methodology</a:t>
            </a:r>
            <a:r>
              <a:rPr lang="en-US" sz="6000">
                <a:latin typeface="Times New Roman"/>
                <a:ea typeface="Calibri Light"/>
                <a:cs typeface="Calibri Light"/>
              </a:rPr>
              <a:t>​</a:t>
            </a:r>
            <a:endParaRPr lang="en-US">
              <a:latin typeface="Times New Roman"/>
            </a:endParaRPr>
          </a:p>
        </p:txBody>
      </p:sp>
    </p:spTree>
    <p:extLst>
      <p:ext uri="{BB962C8B-B14F-4D97-AF65-F5344CB8AC3E}">
        <p14:creationId xmlns:p14="http://schemas.microsoft.com/office/powerpoint/2010/main" val="237154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Metropolitan">
  <a:themeElements>
    <a:clrScheme name="Metropolitan">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ppt/theme/theme2.xml><?xml version="1.0" encoding="utf-8"?>
<a:theme xmlns:a="http://schemas.openxmlformats.org/drawingml/2006/main" name="1_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3.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ppt/theme/theme4.xml><?xml version="1.0" encoding="utf-8"?>
<a:theme xmlns:a="http://schemas.openxmlformats.org/drawingml/2006/main" name="3_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B64549-C1F2-49EA-8B2D-5EF61BF1CE56}">
  <ds:schemaRefs>
    <ds:schemaRef ds:uri="http://schemas.microsoft.com/sharepoint/v3/contenttype/forms"/>
  </ds:schemaRefs>
</ds:datastoreItem>
</file>

<file path=customXml/itemProps2.xml><?xml version="1.0" encoding="utf-8"?>
<ds:datastoreItem xmlns:ds="http://schemas.openxmlformats.org/officeDocument/2006/customXml" ds:itemID="{29F17D79-05FE-43C7-A9B5-360E9D6B5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F71E0A8-DA6F-4DC5-84AA-9AE90625C277}">
  <ds:schemaRefs>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Metropolitan</Template>
  <TotalTime>0</TotalTime>
  <Words>259</Words>
  <Application>Microsoft Office PowerPoint</Application>
  <PresentationFormat>Widescreen</PresentationFormat>
  <Paragraphs>146</Paragraphs>
  <Slides>32</Slides>
  <Notes>5</Notes>
  <HiddenSlides>0</HiddenSlides>
  <MMClips>0</MMClip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2_Metropolitan</vt:lpstr>
      <vt:lpstr>1_Metropolitan</vt:lpstr>
      <vt:lpstr>Metropolitan</vt:lpstr>
      <vt:lpstr>3_Metropolitan</vt:lpstr>
      <vt:lpstr>CLASSIFICATION OF BRAIN MRI IMAGE USING CNN</vt:lpstr>
      <vt:lpstr>Context</vt:lpstr>
      <vt:lpstr>Abstract</vt:lpstr>
      <vt:lpstr>Introduction</vt:lpstr>
      <vt:lpstr>PowerPoint Presentation</vt:lpstr>
      <vt:lpstr>PowerPoint Presentation</vt:lpstr>
      <vt:lpstr>PowerPoint Presentation</vt:lpstr>
      <vt:lpstr>Objectives</vt:lpstr>
      <vt:lpstr>PowerPoint Presentation</vt:lpstr>
      <vt:lpstr>PowerPoint Presentation</vt:lpstr>
      <vt:lpstr>PowerPoint Presentation</vt:lpstr>
      <vt:lpstr>Data Preprossing</vt:lpstr>
      <vt:lpstr>PowerPoint Presentation</vt:lpstr>
      <vt:lpstr>PowerPoint Presentation</vt:lpstr>
      <vt:lpstr>Architecture</vt:lpstr>
      <vt:lpstr>PowerPoint Presentation</vt:lpstr>
      <vt:lpstr>PowerPoint Presentation</vt:lpstr>
      <vt:lpstr>Architecture</vt:lpstr>
      <vt:lpstr>PowerPoint Presentation</vt:lpstr>
      <vt:lpstr>InceptionV3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
  <cp:lastModifiedBy/>
  <cp:revision>826</cp:revision>
  <dcterms:created xsi:type="dcterms:W3CDTF">2024-08-07T08:58:10Z</dcterms:created>
  <dcterms:modified xsi:type="dcterms:W3CDTF">2024-08-07T15:42:43Z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